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5"/>
  </p:notesMasterIdLst>
  <p:sldIdLst>
    <p:sldId id="272" r:id="rId4"/>
    <p:sldId id="258" r:id="rId5"/>
    <p:sldId id="261" r:id="rId6"/>
    <p:sldId id="262" r:id="rId7"/>
    <p:sldId id="259" r:id="rId8"/>
    <p:sldId id="267" r:id="rId9"/>
    <p:sldId id="269" r:id="rId10"/>
    <p:sldId id="260" r:id="rId11"/>
    <p:sldId id="271" r:id="rId12"/>
    <p:sldId id="276"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ram, Kathy" initials="IK" lastIdx="1" clrIdx="0">
    <p:extLst>
      <p:ext uri="{19B8F6BF-5375-455C-9EA6-DF929625EA0E}">
        <p15:presenceInfo xmlns:p15="http://schemas.microsoft.com/office/powerpoint/2012/main" userId="S-1-5-21-1818821378-1315255176-926709054-14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316"/>
    <a:srgbClr val="D66510"/>
    <a:srgbClr val="CFFC60"/>
    <a:srgbClr val="A5E505"/>
    <a:srgbClr val="BDFA26"/>
    <a:srgbClr val="CBFB53"/>
    <a:srgbClr val="D7FC7C"/>
    <a:srgbClr val="BDF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4660"/>
  </p:normalViewPr>
  <p:slideViewPr>
    <p:cSldViewPr snapToGrid="0">
      <p:cViewPr varScale="1">
        <p:scale>
          <a:sx n="86" d="100"/>
          <a:sy n="86" d="100"/>
        </p:scale>
        <p:origin x="1362" y="84"/>
      </p:cViewPr>
      <p:guideLst/>
    </p:cSldViewPr>
  </p:slideViewPr>
  <p:notesTextViewPr>
    <p:cViewPr>
      <p:scale>
        <a:sx n="1" d="1"/>
        <a:sy n="1" d="1"/>
      </p:scale>
      <p:origin x="0" y="-4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18T14:22:27.194"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D4ABA-CB19-4356-85E4-A989638D1BAF}" type="datetimeFigureOut">
              <a:rPr lang="en-US" smtClean="0"/>
              <a:t>1/19/2017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C65AD-1943-456F-8071-89EDB75E01E1}" type="slidenum">
              <a:rPr lang="en-US" smtClean="0"/>
              <a:t>‹#›</a:t>
            </a:fld>
            <a:endParaRPr lang="en-US"/>
          </a:p>
        </p:txBody>
      </p:sp>
    </p:spTree>
    <p:extLst>
      <p:ext uri="{BB962C8B-B14F-4D97-AF65-F5344CB8AC3E}">
        <p14:creationId xmlns:p14="http://schemas.microsoft.com/office/powerpoint/2010/main" val="1643214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3CCA39AB-98A8-4699-A890-61520AE89471}" type="slidenum">
              <a:rPr lang="en-US" smtClean="0"/>
              <a:pPr>
                <a:defRPr/>
              </a:pPr>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9472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Nemours BrightStart! </a:t>
            </a:r>
            <a:r>
              <a:rPr lang="en-US" dirty="0" smtClean="0"/>
              <a:t>developed </a:t>
            </a:r>
            <a:r>
              <a:rPr lang="en-US" dirty="0" smtClean="0"/>
              <a:t>a website with</a:t>
            </a:r>
            <a:r>
              <a:rPr lang="en-US" baseline="0" dirty="0" smtClean="0"/>
              <a:t> tools to help parents know how to help their children be prepared to learn to read.  There are developmentally appropriate articles, fun activities and recommended books on the site – but one of the most valuable and frequently visited areas of the website is the preschool reading screener.</a:t>
            </a:r>
          </a:p>
          <a:p>
            <a:endParaRPr lang="en-US" baseline="0" dirty="0" smtClean="0"/>
          </a:p>
          <a:p>
            <a:r>
              <a:rPr lang="en-US" baseline="0" dirty="0" smtClean="0"/>
              <a:t>Just like screening for vision and hearing, we believe that reading readiness screening helps all children.  The  Preschool Reading Screener is designed to be used by parents,  to get a snapshot of where their age 3, 4, and 5 year old child is on the road to reading readiness, and how to help them along the way.</a:t>
            </a:r>
          </a:p>
          <a:p>
            <a:endParaRPr lang="en-US" baseline="0" dirty="0" smtClean="0"/>
          </a:p>
          <a:p>
            <a:r>
              <a:rPr lang="en-US" baseline="0" dirty="0" smtClean="0"/>
              <a:t>I want to share that screener with you now. </a:t>
            </a:r>
            <a:r>
              <a:rPr lang="en-US" baseline="0" dirty="0" smtClean="0"/>
              <a:t>Take out your phone </a:t>
            </a:r>
            <a:r>
              <a:rPr lang="en-US" baseline="0" dirty="0" smtClean="0"/>
              <a:t>– go to the website now, www.reading brightstart.org. </a:t>
            </a:r>
            <a:endParaRPr lang="en-US" baseline="0" dirty="0" smtClean="0"/>
          </a:p>
          <a:p>
            <a:endParaRPr lang="en-US" baseline="0" dirty="0" smtClean="0"/>
          </a:p>
          <a:p>
            <a:r>
              <a:rPr lang="en-US" baseline="0" dirty="0" smtClean="0"/>
              <a:t>Find </a:t>
            </a:r>
            <a:r>
              <a:rPr lang="en-US" baseline="0" dirty="0" smtClean="0"/>
              <a:t>the owl and go to the screener.  Make up a child, and answer the first few demographic questions and get started with the screener.  </a:t>
            </a:r>
            <a:endParaRPr lang="en-US" baseline="0" dirty="0" smtClean="0"/>
          </a:p>
          <a:p>
            <a:endParaRPr lang="en-US" baseline="0" dirty="0" smtClean="0"/>
          </a:p>
          <a:p>
            <a:r>
              <a:rPr lang="en-US" baseline="0" dirty="0" smtClean="0"/>
              <a:t>You </a:t>
            </a:r>
            <a:r>
              <a:rPr lang="en-US" baseline="0" dirty="0" smtClean="0"/>
              <a:t>see the 31 questions, parents answer or check “no” if the parent is unsure.</a:t>
            </a:r>
          </a:p>
          <a:p>
            <a:endParaRPr lang="en-US" baseline="0" dirty="0" smtClean="0"/>
          </a:p>
          <a:p>
            <a:r>
              <a:rPr lang="en-US" baseline="0" dirty="0" smtClean="0"/>
              <a:t>Quickly answer the questions – CHECK NO on allowing us to use your results (this is for research purposes) and submit</a:t>
            </a:r>
            <a:r>
              <a:rPr lang="en-US" baseline="0" dirty="0" smtClean="0"/>
              <a:t>.</a:t>
            </a:r>
          </a:p>
          <a:p>
            <a:endParaRPr lang="en-US" baseline="0" dirty="0" smtClean="0"/>
          </a:p>
          <a:p>
            <a:r>
              <a:rPr lang="en-US" baseline="0" dirty="0" smtClean="0"/>
              <a:t>You will see the customized action plan that parents can use to help their child with specific activities for their child’s needs.  Parents are encouraged to return at least every year to watch their child’s progress.  The activities and recommended books can be searched by the skill set, so the parent can focus their time on the areas that will most benefit their child.</a:t>
            </a:r>
          </a:p>
          <a:p>
            <a:endParaRPr lang="en-US" baseline="0" dirty="0" smtClean="0"/>
          </a:p>
          <a:p>
            <a:r>
              <a:rPr lang="en-US" baseline="0" dirty="0" smtClean="0"/>
              <a:t>The site is free and  fully optimized for mobile.  Over 13,000 families, from all 50 states have used the screener, </a:t>
            </a:r>
            <a:r>
              <a:rPr lang="en-US" baseline="0" dirty="0" smtClean="0"/>
              <a:t>to help build literacy – the foundation of health literacy.  </a:t>
            </a:r>
          </a:p>
          <a:p>
            <a:r>
              <a:rPr lang="en-US" baseline="0" dirty="0" smtClean="0"/>
              <a:t>We </a:t>
            </a:r>
            <a:r>
              <a:rPr lang="en-US" baseline="0" dirty="0" smtClean="0"/>
              <a:t>will be releasing a summary of the results from these families in early March.</a:t>
            </a:r>
          </a:p>
          <a:p>
            <a:endParaRPr lang="en-US" dirty="0"/>
          </a:p>
        </p:txBody>
      </p:sp>
      <p:sp>
        <p:nvSpPr>
          <p:cNvPr id="4" name="Slide Number Placeholder 3"/>
          <p:cNvSpPr>
            <a:spLocks noGrp="1"/>
          </p:cNvSpPr>
          <p:nvPr>
            <p:ph type="sldNum" sz="quarter" idx="10"/>
          </p:nvPr>
        </p:nvSpPr>
        <p:spPr/>
        <p:txBody>
          <a:bodyPr/>
          <a:lstStyle/>
          <a:p>
            <a:fld id="{807C65AD-1943-456F-8071-89EDB75E01E1}" type="slidenum">
              <a:rPr lang="en-US" smtClean="0"/>
              <a:t>10</a:t>
            </a:fld>
            <a:endParaRPr lang="en-US"/>
          </a:p>
        </p:txBody>
      </p:sp>
    </p:spTree>
    <p:extLst>
      <p:ext uri="{BB962C8B-B14F-4D97-AF65-F5344CB8AC3E}">
        <p14:creationId xmlns:p14="http://schemas.microsoft.com/office/powerpoint/2010/main" val="167321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We’ve talked about</a:t>
            </a:r>
            <a:r>
              <a:rPr lang="en-US" b="1" baseline="0" dirty="0" smtClean="0"/>
              <a:t> how literacy impacts health – and showed one </a:t>
            </a:r>
            <a:r>
              <a:rPr lang="en-US" b="1" baseline="0" dirty="0" smtClean="0"/>
              <a:t>way, the Preschool Reading Screener, </a:t>
            </a:r>
            <a:r>
              <a:rPr lang="en-US" b="1" baseline="0" dirty="0" smtClean="0"/>
              <a:t>that health (Nemours) is using digital strategies to impact literacy.  </a:t>
            </a:r>
          </a:p>
          <a:p>
            <a:r>
              <a:rPr lang="en-US" b="1" baseline="0" dirty="0" smtClean="0"/>
              <a:t>When </a:t>
            </a:r>
            <a:r>
              <a:rPr lang="en-US" b="1" baseline="0" dirty="0" smtClean="0"/>
              <a:t>a child has a chronic illness, or limited access to healthcare, they are often absent </a:t>
            </a:r>
            <a:r>
              <a:rPr lang="en-US" b="1" baseline="0" dirty="0" smtClean="0"/>
              <a:t>from school and </a:t>
            </a:r>
            <a:r>
              <a:rPr lang="en-US" b="1" baseline="0" dirty="0" smtClean="0"/>
              <a:t>unable to participate in educational activities.  If a child isn’t present, they miss the consistent teaching and learning opportunities received by their peers in their classroom and often fall behind.  Let’s look at another digital strategy Nemours is using to address literacy – CareConnect. </a:t>
            </a:r>
            <a:endParaRPr lang="en-US" b="1" baseline="0" dirty="0" smtClean="0"/>
          </a:p>
          <a:p>
            <a:endParaRPr lang="en-US" b="1" baseline="0" dirty="0" smtClean="0"/>
          </a:p>
          <a:p>
            <a:endParaRPr lang="en-US" b="1" dirty="0" smtClean="0"/>
          </a:p>
        </p:txBody>
      </p:sp>
      <p:sp>
        <p:nvSpPr>
          <p:cNvPr id="4" name="Slide Number Placeholder 3"/>
          <p:cNvSpPr>
            <a:spLocks noGrp="1"/>
          </p:cNvSpPr>
          <p:nvPr>
            <p:ph type="sldNum" sz="quarter" idx="10"/>
          </p:nvPr>
        </p:nvSpPr>
        <p:spPr/>
        <p:txBody>
          <a:bodyPr/>
          <a:lstStyle/>
          <a:p>
            <a:fld id="{7CF2E9C9-A186-48EF-8373-42F408E4631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9267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0" baseline="0" dirty="0" smtClean="0"/>
              <a:t>Nemours extends far beyond the walls of physician’s offices, clinics and hospitals.  We reach into communities meeting children and families where they live work and play.</a:t>
            </a:r>
          </a:p>
          <a:p>
            <a:r>
              <a:rPr lang="en-US" i="0" baseline="0" dirty="0" smtClean="0"/>
              <a:t>Today we will talk with you about two innovative digital resources Nemours has employed to improve clinical practice and children’s lives.  First we begin with Nemours BrightStart!</a:t>
            </a:r>
          </a:p>
        </p:txBody>
      </p:sp>
      <p:sp>
        <p:nvSpPr>
          <p:cNvPr id="4" name="Slide Number Placeholder 3"/>
          <p:cNvSpPr>
            <a:spLocks noGrp="1"/>
          </p:cNvSpPr>
          <p:nvPr>
            <p:ph type="sldNum" sz="quarter" idx="10"/>
          </p:nvPr>
        </p:nvSpPr>
        <p:spPr/>
        <p:txBody>
          <a:bodyPr/>
          <a:lstStyle/>
          <a:p>
            <a:fld id="{CA5F3EA6-54B1-4B2C-BB8F-6D3F29B5395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3844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14350" fontAlgn="auto">
              <a:spcBef>
                <a:spcPts val="0"/>
              </a:spcBef>
              <a:spcAft>
                <a:spcPts val="0"/>
              </a:spcAft>
              <a:defRPr/>
            </a:pPr>
            <a:endParaRPr lang="en-US" dirty="0"/>
          </a:p>
          <a:p>
            <a:pPr marL="0" marR="0" indent="0" algn="l" defTabSz="914350" rtl="0" eaLnBrk="1" fontAlgn="auto" latinLnBrk="0" hangingPunct="1">
              <a:lnSpc>
                <a:spcPct val="100000"/>
              </a:lnSpc>
              <a:spcBef>
                <a:spcPts val="0"/>
              </a:spcBef>
              <a:spcAft>
                <a:spcPts val="0"/>
              </a:spcAft>
              <a:buClrTx/>
              <a:buSzTx/>
              <a:buFontTx/>
              <a:buNone/>
              <a:tabLst/>
              <a:defRPr/>
            </a:pPr>
            <a:r>
              <a:rPr lang="en-US" baseline="0" dirty="0" smtClean="0"/>
              <a:t>FOR more than 10 years, the Nemours BrightStart! program has worked to act early, to close the gap that exist between children on early learning skills before they ever have a chance to fail. Used in 25 states across the country and in about 2/3 of the counties of Florida; Nemours BrightStart is a:</a:t>
            </a:r>
          </a:p>
          <a:p>
            <a:pPr defTabSz="914350">
              <a:defRPr/>
            </a:pPr>
            <a:endParaRPr lang="en-US" baseline="0" dirty="0" smtClean="0"/>
          </a:p>
          <a:p>
            <a:r>
              <a:rPr lang="en-US" dirty="0"/>
              <a:t>When literacy skills are addressed early, especially with children who may be at risk for reading failure the achievement gap between low-performing children and their typically developing peers narrows. </a:t>
            </a:r>
            <a:endParaRPr lang="en-US" dirty="0" smtClean="0"/>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You might be wondering, why one of the largest pediatric health systems in the country would have such a high interest in early literacy.</a:t>
            </a:r>
          </a:p>
          <a:p>
            <a:endParaRPr lang="en-US" dirty="0"/>
          </a:p>
        </p:txBody>
      </p:sp>
      <p:sp>
        <p:nvSpPr>
          <p:cNvPr id="4" name="Slide Number Placeholder 3"/>
          <p:cNvSpPr>
            <a:spLocks noGrp="1"/>
          </p:cNvSpPr>
          <p:nvPr>
            <p:ph type="sldNum" sz="quarter" idx="10"/>
          </p:nvPr>
        </p:nvSpPr>
        <p:spPr/>
        <p:txBody>
          <a:bodyPr/>
          <a:lstStyle/>
          <a:p>
            <a:fld id="{8413F1DC-E3FD-4751-AB83-74DFA867381C}" type="slidenum">
              <a:rPr lang="en-US" smtClean="0"/>
              <a:pPr/>
              <a:t>3</a:t>
            </a:fld>
            <a:endParaRPr lang="en-US" dirty="0"/>
          </a:p>
        </p:txBody>
      </p:sp>
    </p:spTree>
    <p:extLst>
      <p:ext uri="{BB962C8B-B14F-4D97-AF65-F5344CB8AC3E}">
        <p14:creationId xmlns:p14="http://schemas.microsoft.com/office/powerpoint/2010/main" val="94250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fontAlgn="auto">
              <a:spcBef>
                <a:spcPts val="0"/>
              </a:spcBef>
              <a:spcAft>
                <a:spcPts val="0"/>
              </a:spcAft>
              <a:defRPr/>
            </a:pPr>
            <a:r>
              <a:rPr lang="en-US" dirty="0" smtClean="0"/>
              <a:t>We’ve developed curricula,</a:t>
            </a:r>
            <a:r>
              <a:rPr lang="en-US" baseline="0" dirty="0" smtClean="0"/>
              <a:t> professional development, and parent tools to support all sectors in helping to build early learning and reading readiness.</a:t>
            </a:r>
          </a:p>
          <a:p>
            <a:pPr fontAlgn="auto">
              <a:spcBef>
                <a:spcPts val="0"/>
              </a:spcBef>
              <a:spcAft>
                <a:spcPts val="0"/>
              </a:spcAft>
              <a:defRPr/>
            </a:pPr>
            <a:r>
              <a:rPr lang="en-US" baseline="0" dirty="0" smtClean="0"/>
              <a:t>But WHY?</a:t>
            </a:r>
            <a:endParaRPr lang="en-US" dirty="0"/>
          </a:p>
          <a:p>
            <a:pPr fontAlgn="auto">
              <a:spcBef>
                <a:spcPts val="0"/>
              </a:spcBef>
              <a:spcAft>
                <a:spcPts val="0"/>
              </a:spcAf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35A991B-B961-4DDA-9A53-C3757E8E5314}" type="slidenum">
              <a:rPr lang="en-US" smtClean="0"/>
              <a:pPr/>
              <a:t>4</a:t>
            </a:fld>
            <a:endParaRPr lang="en-US" dirty="0"/>
          </a:p>
        </p:txBody>
      </p:sp>
    </p:spTree>
    <p:extLst>
      <p:ext uri="{BB962C8B-B14F-4D97-AF65-F5344CB8AC3E}">
        <p14:creationId xmlns:p14="http://schemas.microsoft.com/office/powerpoint/2010/main" val="188509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Why</a:t>
            </a:r>
            <a:r>
              <a:rPr lang="en-US" dirty="0" smtClean="0"/>
              <a:t> would Nemours, a pediatric health system be interested in literacy? Simple.  Literacy is a stronger predictor of a person’s</a:t>
            </a:r>
            <a:r>
              <a:rPr lang="en-US" baseline="0" dirty="0" smtClean="0"/>
              <a:t> health than their age, socioeconomic status, education or ethnicity.</a:t>
            </a:r>
          </a:p>
          <a:p>
            <a:pPr marL="171450" indent="-171450">
              <a:buFont typeface="Arial" panose="020B0604020202020204" pitchFamily="34" charset="0"/>
              <a:buChar char="•"/>
            </a:pPr>
            <a:r>
              <a:rPr lang="en-US" baseline="0" dirty="0" smtClean="0"/>
              <a:t>Adolescents with low literacy are more likely to drop out of school resulting in higher levels of unemployment or underemployment.</a:t>
            </a:r>
          </a:p>
          <a:p>
            <a:pPr marL="171450" indent="-171450">
              <a:buFont typeface="Arial" panose="020B0604020202020204" pitchFamily="34" charset="0"/>
              <a:buChar char="•"/>
            </a:pPr>
            <a:r>
              <a:rPr lang="en-US" baseline="0" dirty="0" smtClean="0"/>
              <a:t>And people who are poor and/or illiterate are more likely to work under hazardous conditions or be exposed to environmental toxins</a:t>
            </a:r>
          </a:p>
          <a:p>
            <a:pPr marL="171450" indent="-171450">
              <a:buFont typeface="Arial" panose="020B0604020202020204" pitchFamily="34" charset="0"/>
              <a:buChar char="•"/>
            </a:pPr>
            <a:r>
              <a:rPr lang="en-US" baseline="0" dirty="0" smtClean="0"/>
              <a:t>People who have low literacy have higher numbers of hospitalizations, </a:t>
            </a:r>
            <a:r>
              <a:rPr lang="en-US" baseline="0" dirty="0" err="1" smtClean="0"/>
              <a:t>er</a:t>
            </a:r>
            <a:r>
              <a:rPr lang="en-US" baseline="0" dirty="0" smtClean="0"/>
              <a:t>  and outpatient visits</a:t>
            </a:r>
          </a:p>
          <a:p>
            <a:pPr marL="171450" indent="-171450">
              <a:buFont typeface="Arial" panose="020B0604020202020204" pitchFamily="34" charset="0"/>
              <a:buChar char="•"/>
            </a:pPr>
            <a:r>
              <a:rPr lang="en-US" baseline="0" dirty="0" smtClean="0"/>
              <a:t>They suffer increased complications of diabetes including blindness, cardiovascular disease and neuropathy</a:t>
            </a:r>
          </a:p>
          <a:p>
            <a:pPr marL="171450" indent="-171450">
              <a:buFont typeface="Arial" panose="020B0604020202020204" pitchFamily="34" charset="0"/>
              <a:buChar char="•"/>
            </a:pPr>
            <a:r>
              <a:rPr lang="en-US" baseline="0" dirty="0" smtClean="0"/>
              <a:t>They are less likely to participate in screenings and prevention programs including childhood immunizations, smoking cessation, mammograms and colonoscopies</a:t>
            </a:r>
          </a:p>
          <a:p>
            <a:pPr marL="171450" indent="-171450">
              <a:buFont typeface="Arial" panose="020B0604020202020204" pitchFamily="34" charset="0"/>
              <a:buChar char="•"/>
            </a:pPr>
            <a:r>
              <a:rPr lang="en-US" baseline="0" dirty="0" smtClean="0"/>
              <a:t>They have more difficulty understanding and using health information and are 3.4 times more likely to not take medication as prescribed</a:t>
            </a:r>
          </a:p>
          <a:p>
            <a:pPr marL="171450" indent="-171450">
              <a:buFont typeface="Arial" panose="020B0604020202020204" pitchFamily="34" charset="0"/>
              <a:buChar char="•"/>
            </a:pPr>
            <a:r>
              <a:rPr lang="en-US" baseline="0" dirty="0" smtClean="0"/>
              <a:t>The connection between literacy and health is essential.</a:t>
            </a:r>
            <a:endParaRPr lang="en-US" dirty="0"/>
          </a:p>
        </p:txBody>
      </p:sp>
      <p:sp>
        <p:nvSpPr>
          <p:cNvPr id="4" name="Slide Number Placeholder 3"/>
          <p:cNvSpPr>
            <a:spLocks noGrp="1"/>
          </p:cNvSpPr>
          <p:nvPr>
            <p:ph type="sldNum" sz="quarter" idx="10"/>
          </p:nvPr>
        </p:nvSpPr>
        <p:spPr/>
        <p:txBody>
          <a:bodyPr/>
          <a:lstStyle/>
          <a:p>
            <a:fld id="{CA5F3EA6-54B1-4B2C-BB8F-6D3F29B5395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6472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i="1" dirty="0" smtClean="0">
                <a:latin typeface="+mj-lt"/>
              </a:rPr>
              <a:t>Lets begin at the beginning ….</a:t>
            </a:r>
            <a:r>
              <a:rPr lang="en-US" i="1" baseline="0" dirty="0" smtClean="0">
                <a:latin typeface="+mj-lt"/>
              </a:rPr>
              <a:t> Laying the foundation for a lifetime of literacy begins at birth or even before</a:t>
            </a:r>
            <a:endParaRPr lang="en-US" i="1" dirty="0" smtClean="0">
              <a:latin typeface="+mj-lt"/>
            </a:endParaRPr>
          </a:p>
          <a:p>
            <a:pPr defTabSz="897301">
              <a:defRPr/>
            </a:pPr>
            <a:endParaRPr lang="en-US" i="1" dirty="0" smtClean="0">
              <a:latin typeface="+mj-lt"/>
            </a:endParaRPr>
          </a:p>
        </p:txBody>
      </p:sp>
      <p:sp>
        <p:nvSpPr>
          <p:cNvPr id="4" name="Slide Number Placeholder 3"/>
          <p:cNvSpPr>
            <a:spLocks noGrp="1"/>
          </p:cNvSpPr>
          <p:nvPr>
            <p:ph type="sldNum" sz="quarter" idx="10"/>
          </p:nvPr>
        </p:nvSpPr>
        <p:spPr/>
        <p:txBody>
          <a:bodyPr/>
          <a:lstStyle/>
          <a:p>
            <a:fld id="{CA5F3EA6-54B1-4B2C-BB8F-6D3F29B5395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45255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While it is possible to change the trajectory of low literacy once it begins, it is difficult and expensive, and unfortunately without focused intervention, it is unlikely to occur.</a:t>
            </a:r>
            <a:r>
              <a:rPr lang="en-US" baseline="0" dirty="0"/>
              <a:t> </a:t>
            </a:r>
            <a:r>
              <a:rPr lang="en-US" baseline="0"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80191F-33F6-4600-B2F7-4616DF43B8A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19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If we consider the directs links of literacy or low literacy, to education, risky behaviors, high school dropout rates, incarceration, and welfare, it is easy to see that </a:t>
            </a:r>
            <a:r>
              <a:rPr lang="en-US" b="1" i="0" baseline="0" dirty="0" smtClean="0"/>
              <a:t>literacy</a:t>
            </a:r>
            <a:r>
              <a:rPr lang="en-US" b="0" i="0" baseline="0" dirty="0" smtClean="0"/>
              <a:t> is the tool to, not just improve overall health, but to break the intergenerational cycle of poverty and its associated health morbidities.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At Nemours we believe our responsibility is more than the diagnosis and treatment of disease.  We see ourselves as promoting children’s health and joy – and feel literacy is essential for both.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We’ve talked about how literacy impacts health – but can health care systems impact literacy?  That was the question for our Nemours BrightStart program about 10 years ago.  And we are pleased to report that the Nemours BrightStart! program developed a 9-12 hour community based intervention  that brings approximately two-thirds of </a:t>
            </a:r>
            <a:r>
              <a:rPr lang="en-US" b="0" i="0" baseline="0" dirty="0" err="1" smtClean="0"/>
              <a:t>preK</a:t>
            </a:r>
            <a:r>
              <a:rPr lang="en-US" b="0" i="0" baseline="0" dirty="0" smtClean="0"/>
              <a:t> children identified with low levels of reading readiness back to the normal range , or helps eliminate the gap that already exists at age four.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p:txBody>
      </p:sp>
      <p:sp>
        <p:nvSpPr>
          <p:cNvPr id="4" name="Slide Number Placeholder 3"/>
          <p:cNvSpPr>
            <a:spLocks noGrp="1"/>
          </p:cNvSpPr>
          <p:nvPr>
            <p:ph type="sldNum" sz="quarter" idx="10"/>
          </p:nvPr>
        </p:nvSpPr>
        <p:spPr/>
        <p:txBody>
          <a:bodyPr/>
          <a:lstStyle/>
          <a:p>
            <a:fld id="{8413F1DC-E3FD-4751-AB83-74DFA867381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06818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Just as in health, parents are our partners.  Parent’s are essential as partners in the path to literacy; they are their child’s first teacher and regardless of their own literacy levels – they can help to build a literacy rich environment for their child, and help break the legacy of limited literacy if they only know how.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endParaRPr lang="en-US" dirty="0"/>
          </a:p>
        </p:txBody>
      </p:sp>
      <p:sp>
        <p:nvSpPr>
          <p:cNvPr id="4" name="Slide Number Placeholder 3"/>
          <p:cNvSpPr>
            <a:spLocks noGrp="1"/>
          </p:cNvSpPr>
          <p:nvPr>
            <p:ph type="sldNum" sz="quarter" idx="10"/>
          </p:nvPr>
        </p:nvSpPr>
        <p:spPr/>
        <p:txBody>
          <a:bodyPr/>
          <a:lstStyle/>
          <a:p>
            <a:pPr>
              <a:defRPr/>
            </a:pPr>
            <a:fld id="{6780191F-33F6-4600-B2F7-4616DF43B8A8}" type="slidenum">
              <a:rPr lang="en-US" smtClean="0"/>
              <a:pPr>
                <a:defRPr/>
              </a:pPr>
              <a:t>9</a:t>
            </a:fld>
            <a:endParaRPr lang="en-US"/>
          </a:p>
        </p:txBody>
      </p:sp>
    </p:spTree>
    <p:extLst>
      <p:ext uri="{BB962C8B-B14F-4D97-AF65-F5344CB8AC3E}">
        <p14:creationId xmlns:p14="http://schemas.microsoft.com/office/powerpoint/2010/main" val="2606681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pre-k-pal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88" y="685801"/>
            <a:ext cx="9150388" cy="4117675"/>
          </a:xfrm>
          <a:prstGeom prst="rect">
            <a:avLst/>
          </a:prstGeom>
        </p:spPr>
      </p:pic>
      <p:sp>
        <p:nvSpPr>
          <p:cNvPr id="113667" name="Rectangle 3"/>
          <p:cNvSpPr>
            <a:spLocks noGrp="1" noChangeArrowheads="1"/>
          </p:cNvSpPr>
          <p:nvPr>
            <p:ph type="ctrTitle"/>
          </p:nvPr>
        </p:nvSpPr>
        <p:spPr>
          <a:xfrm>
            <a:off x="4953000" y="990208"/>
            <a:ext cx="5029200" cy="2819400"/>
          </a:xfrm>
        </p:spPr>
        <p:txBody>
          <a:bodyPr/>
          <a:lstStyle>
            <a:lvl1pPr>
              <a:defRPr sz="1875">
                <a:solidFill>
                  <a:srgbClr val="283B4F"/>
                </a:solidFill>
              </a:defRPr>
            </a:lvl1pPr>
          </a:lstStyle>
          <a:p>
            <a:r>
              <a:rPr lang="en-US" dirty="0"/>
              <a:t>Click to edit Master title </a:t>
            </a:r>
            <a:r>
              <a:rPr lang="en-US" dirty="0" smtClean="0"/>
              <a:t>style</a:t>
            </a:r>
            <a:endParaRPr lang="en-US" dirty="0"/>
          </a:p>
        </p:txBody>
      </p:sp>
      <p:sp>
        <p:nvSpPr>
          <p:cNvPr id="113668" name="Rectangle 4"/>
          <p:cNvSpPr>
            <a:spLocks noGrp="1" noChangeArrowheads="1"/>
          </p:cNvSpPr>
          <p:nvPr>
            <p:ph type="subTitle" idx="1"/>
          </p:nvPr>
        </p:nvSpPr>
        <p:spPr>
          <a:xfrm>
            <a:off x="228600" y="5410200"/>
            <a:ext cx="5181600" cy="1447800"/>
          </a:xfrm>
        </p:spPr>
        <p:txBody>
          <a:bodyPr/>
          <a:lstStyle>
            <a:lvl1pPr marL="0" indent="0">
              <a:buFont typeface="Wingdings" pitchFamily="2" charset="2"/>
              <a:buNone/>
              <a:defRPr sz="1800"/>
            </a:lvl1pPr>
          </a:lstStyle>
          <a:p>
            <a:r>
              <a:rPr lang="en-US"/>
              <a:t>Click to edit Master subtitle style</a:t>
            </a:r>
          </a:p>
        </p:txBody>
      </p:sp>
      <p:sp>
        <p:nvSpPr>
          <p:cNvPr id="113669" name="Rectangle 5"/>
          <p:cNvSpPr>
            <a:spLocks noGrp="1" noChangeArrowheads="1"/>
          </p:cNvSpPr>
          <p:nvPr>
            <p:ph type="dt" sz="half" idx="2"/>
          </p:nvPr>
        </p:nvSpPr>
        <p:spPr>
          <a:xfrm>
            <a:off x="457200" y="6245225"/>
            <a:ext cx="2133600" cy="476250"/>
          </a:xfrm>
        </p:spPr>
        <p:txBody>
          <a:bodyPr/>
          <a:lstStyle>
            <a:lvl1pPr>
              <a:defRPr/>
            </a:lvl1pPr>
          </a:lstStyle>
          <a:p>
            <a:pPr fontAlgn="base">
              <a:spcBef>
                <a:spcPct val="0"/>
              </a:spcBef>
              <a:spcAft>
                <a:spcPct val="0"/>
              </a:spcAft>
            </a:pPr>
            <a:endParaRPr lang="en-US" dirty="0">
              <a:solidFill>
                <a:srgbClr val="000000"/>
              </a:solidFill>
            </a:endParaRPr>
          </a:p>
        </p:txBody>
      </p:sp>
      <p:pic>
        <p:nvPicPr>
          <p:cNvPr id="7" name="Picture 13" descr="BrightStart! MRK_RGB"/>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638801" y="5105400"/>
            <a:ext cx="32797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43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dirty="0">
              <a:solidFill>
                <a:srgbClr val="000000"/>
              </a:solidFill>
            </a:endParaRPr>
          </a:p>
        </p:txBody>
      </p:sp>
      <p:sp>
        <p:nvSpPr>
          <p:cNvPr id="5" name="Footer Placeholder 4"/>
          <p:cNvSpPr>
            <a:spLocks noGrp="1"/>
          </p:cNvSpPr>
          <p:nvPr>
            <p:ph type="ftr" sz="quarter" idx="11"/>
          </p:nvPr>
        </p:nvSpPr>
        <p:spPr>
          <a:xfrm>
            <a:off x="3048000" y="6477000"/>
            <a:ext cx="4114800" cy="457200"/>
          </a:xfrm>
          <a:prstGeom prst="rect">
            <a:avLst/>
          </a:prstGeom>
        </p:spPr>
        <p:txBody>
          <a:bodyPr/>
          <a:lstStyle>
            <a:lvl1pPr>
              <a:defRPr/>
            </a:lvl1pPr>
          </a:lstStyle>
          <a:p>
            <a:pPr fontAlgn="base">
              <a:spcBef>
                <a:spcPct val="0"/>
              </a:spcBef>
              <a:spcAft>
                <a:spcPct val="0"/>
              </a:spcAft>
            </a:pPr>
            <a:endParaRPr lang="en-US" sz="1800" b="1"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F9B71E-0D8F-4B30-ABF2-5BF0E90679D0}"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77059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0193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9055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dirty="0">
              <a:solidFill>
                <a:srgbClr val="000000"/>
              </a:solidFill>
            </a:endParaRPr>
          </a:p>
        </p:txBody>
      </p:sp>
      <p:sp>
        <p:nvSpPr>
          <p:cNvPr id="5" name="Footer Placeholder 4"/>
          <p:cNvSpPr>
            <a:spLocks noGrp="1"/>
          </p:cNvSpPr>
          <p:nvPr>
            <p:ph type="ftr" sz="quarter" idx="11"/>
          </p:nvPr>
        </p:nvSpPr>
        <p:spPr>
          <a:xfrm>
            <a:off x="3048000" y="6477000"/>
            <a:ext cx="4114800" cy="457200"/>
          </a:xfrm>
          <a:prstGeom prst="rect">
            <a:avLst/>
          </a:prstGeom>
        </p:spPr>
        <p:txBody>
          <a:bodyPr/>
          <a:lstStyle>
            <a:lvl1pPr>
              <a:defRPr/>
            </a:lvl1pPr>
          </a:lstStyle>
          <a:p>
            <a:pPr fontAlgn="base">
              <a:spcBef>
                <a:spcPct val="0"/>
              </a:spcBef>
              <a:spcAft>
                <a:spcPct val="0"/>
              </a:spcAft>
            </a:pPr>
            <a:endParaRPr lang="en-US" sz="1800" b="1"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98702F9-3DD6-4C13-ABF6-CCA9A21EDD0C}"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32395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EA3843-F5F5-4442-8F01-EE4F1421B11F}"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6105B-D9FF-4160-91D4-6A01FA4B89E6}" type="slidenum">
              <a:rPr lang="en-US" smtClean="0"/>
              <a:t>‹#›</a:t>
            </a:fld>
            <a:endParaRPr lang="en-US"/>
          </a:p>
        </p:txBody>
      </p:sp>
    </p:spTree>
    <p:extLst>
      <p:ext uri="{BB962C8B-B14F-4D97-AF65-F5344CB8AC3E}">
        <p14:creationId xmlns:p14="http://schemas.microsoft.com/office/powerpoint/2010/main" val="287296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EA3843-F5F5-4442-8F01-EE4F1421B11F}"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6105B-D9FF-4160-91D4-6A01FA4B89E6}" type="slidenum">
              <a:rPr lang="en-US" smtClean="0"/>
              <a:t>‹#›</a:t>
            </a:fld>
            <a:endParaRPr lang="en-US"/>
          </a:p>
        </p:txBody>
      </p:sp>
    </p:spTree>
    <p:extLst>
      <p:ext uri="{BB962C8B-B14F-4D97-AF65-F5344CB8AC3E}">
        <p14:creationId xmlns:p14="http://schemas.microsoft.com/office/powerpoint/2010/main" val="1262281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EA3843-F5F5-4442-8F01-EE4F1421B11F}"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6105B-D9FF-4160-91D4-6A01FA4B89E6}" type="slidenum">
              <a:rPr lang="en-US" smtClean="0"/>
              <a:t>‹#›</a:t>
            </a:fld>
            <a:endParaRPr lang="en-US"/>
          </a:p>
        </p:txBody>
      </p:sp>
    </p:spTree>
    <p:extLst>
      <p:ext uri="{BB962C8B-B14F-4D97-AF65-F5344CB8AC3E}">
        <p14:creationId xmlns:p14="http://schemas.microsoft.com/office/powerpoint/2010/main" val="849558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EA3843-F5F5-4442-8F01-EE4F1421B11F}"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6105B-D9FF-4160-91D4-6A01FA4B89E6}" type="slidenum">
              <a:rPr lang="en-US" smtClean="0"/>
              <a:t>‹#›</a:t>
            </a:fld>
            <a:endParaRPr lang="en-US"/>
          </a:p>
        </p:txBody>
      </p:sp>
    </p:spTree>
    <p:extLst>
      <p:ext uri="{BB962C8B-B14F-4D97-AF65-F5344CB8AC3E}">
        <p14:creationId xmlns:p14="http://schemas.microsoft.com/office/powerpoint/2010/main" val="4234027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EA3843-F5F5-4442-8F01-EE4F1421B11F}"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06105B-D9FF-4160-91D4-6A01FA4B89E6}" type="slidenum">
              <a:rPr lang="en-US" smtClean="0"/>
              <a:t>‹#›</a:t>
            </a:fld>
            <a:endParaRPr lang="en-US"/>
          </a:p>
        </p:txBody>
      </p:sp>
    </p:spTree>
    <p:extLst>
      <p:ext uri="{BB962C8B-B14F-4D97-AF65-F5344CB8AC3E}">
        <p14:creationId xmlns:p14="http://schemas.microsoft.com/office/powerpoint/2010/main" val="4211781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EA3843-F5F5-4442-8F01-EE4F1421B11F}"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06105B-D9FF-4160-91D4-6A01FA4B89E6}" type="slidenum">
              <a:rPr lang="en-US" smtClean="0"/>
              <a:t>‹#›</a:t>
            </a:fld>
            <a:endParaRPr lang="en-US"/>
          </a:p>
        </p:txBody>
      </p:sp>
    </p:spTree>
    <p:extLst>
      <p:ext uri="{BB962C8B-B14F-4D97-AF65-F5344CB8AC3E}">
        <p14:creationId xmlns:p14="http://schemas.microsoft.com/office/powerpoint/2010/main" val="2190731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A3843-F5F5-4442-8F01-EE4F1421B11F}"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06105B-D9FF-4160-91D4-6A01FA4B89E6}" type="slidenum">
              <a:rPr lang="en-US" smtClean="0"/>
              <a:t>‹#›</a:t>
            </a:fld>
            <a:endParaRPr lang="en-US"/>
          </a:p>
        </p:txBody>
      </p:sp>
    </p:spTree>
    <p:extLst>
      <p:ext uri="{BB962C8B-B14F-4D97-AF65-F5344CB8AC3E}">
        <p14:creationId xmlns:p14="http://schemas.microsoft.com/office/powerpoint/2010/main" val="1197621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EA3843-F5F5-4442-8F01-EE4F1421B11F}"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6105B-D9FF-4160-91D4-6A01FA4B89E6}" type="slidenum">
              <a:rPr lang="en-US" smtClean="0"/>
              <a:t>‹#›</a:t>
            </a:fld>
            <a:endParaRPr lang="en-US"/>
          </a:p>
        </p:txBody>
      </p:sp>
    </p:spTree>
    <p:extLst>
      <p:ext uri="{BB962C8B-B14F-4D97-AF65-F5344CB8AC3E}">
        <p14:creationId xmlns:p14="http://schemas.microsoft.com/office/powerpoint/2010/main" val="134664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dirty="0">
              <a:solidFill>
                <a:srgbClr val="000000"/>
              </a:solidFill>
            </a:endParaRPr>
          </a:p>
        </p:txBody>
      </p:sp>
      <p:sp>
        <p:nvSpPr>
          <p:cNvPr id="5" name="Footer Placeholder 4"/>
          <p:cNvSpPr>
            <a:spLocks noGrp="1"/>
          </p:cNvSpPr>
          <p:nvPr>
            <p:ph type="ftr" sz="quarter" idx="11"/>
          </p:nvPr>
        </p:nvSpPr>
        <p:spPr>
          <a:xfrm>
            <a:off x="3048000" y="6477000"/>
            <a:ext cx="4114800" cy="457200"/>
          </a:xfrm>
          <a:prstGeom prst="rect">
            <a:avLst/>
          </a:prstGeom>
        </p:spPr>
        <p:txBody>
          <a:bodyPr/>
          <a:lstStyle>
            <a:lvl1pPr>
              <a:defRPr/>
            </a:lvl1pPr>
          </a:lstStyle>
          <a:p>
            <a:pPr fontAlgn="base">
              <a:spcBef>
                <a:spcPct val="0"/>
              </a:spcBef>
              <a:spcAft>
                <a:spcPct val="0"/>
              </a:spcAft>
            </a:pPr>
            <a:endParaRPr lang="en-US" sz="1800" b="1"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A8DB3E9-90EB-4FDD-8AEA-E30B404B80F4}"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453474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EA3843-F5F5-4442-8F01-EE4F1421B11F}"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6105B-D9FF-4160-91D4-6A01FA4B89E6}" type="slidenum">
              <a:rPr lang="en-US" smtClean="0"/>
              <a:t>‹#›</a:t>
            </a:fld>
            <a:endParaRPr lang="en-US"/>
          </a:p>
        </p:txBody>
      </p:sp>
    </p:spTree>
    <p:extLst>
      <p:ext uri="{BB962C8B-B14F-4D97-AF65-F5344CB8AC3E}">
        <p14:creationId xmlns:p14="http://schemas.microsoft.com/office/powerpoint/2010/main" val="175496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EA3843-F5F5-4442-8F01-EE4F1421B11F}"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6105B-D9FF-4160-91D4-6A01FA4B89E6}" type="slidenum">
              <a:rPr lang="en-US" smtClean="0"/>
              <a:t>‹#›</a:t>
            </a:fld>
            <a:endParaRPr lang="en-US"/>
          </a:p>
        </p:txBody>
      </p:sp>
    </p:spTree>
    <p:extLst>
      <p:ext uri="{BB962C8B-B14F-4D97-AF65-F5344CB8AC3E}">
        <p14:creationId xmlns:p14="http://schemas.microsoft.com/office/powerpoint/2010/main" val="3911457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EA3843-F5F5-4442-8F01-EE4F1421B11F}"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6105B-D9FF-4160-91D4-6A01FA4B89E6}" type="slidenum">
              <a:rPr lang="en-US" smtClean="0"/>
              <a:t>‹#›</a:t>
            </a:fld>
            <a:endParaRPr lang="en-US"/>
          </a:p>
        </p:txBody>
      </p:sp>
    </p:spTree>
    <p:extLst>
      <p:ext uri="{BB962C8B-B14F-4D97-AF65-F5344CB8AC3E}">
        <p14:creationId xmlns:p14="http://schemas.microsoft.com/office/powerpoint/2010/main" val="3267588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pre-k-pal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8" y="685799"/>
            <a:ext cx="9150388" cy="4117675"/>
          </a:xfrm>
          <a:prstGeom prst="rect">
            <a:avLst/>
          </a:prstGeom>
        </p:spPr>
      </p:pic>
      <p:sp>
        <p:nvSpPr>
          <p:cNvPr id="113667" name="Rectangle 3"/>
          <p:cNvSpPr>
            <a:spLocks noGrp="1" noChangeArrowheads="1"/>
          </p:cNvSpPr>
          <p:nvPr>
            <p:ph type="ctrTitle"/>
          </p:nvPr>
        </p:nvSpPr>
        <p:spPr>
          <a:xfrm>
            <a:off x="4953000" y="990208"/>
            <a:ext cx="5029200" cy="2819400"/>
          </a:xfrm>
        </p:spPr>
        <p:txBody>
          <a:bodyPr/>
          <a:lstStyle>
            <a:lvl1pPr>
              <a:defRPr sz="2500">
                <a:solidFill>
                  <a:srgbClr val="283B4F"/>
                </a:solidFill>
              </a:defRPr>
            </a:lvl1pPr>
          </a:lstStyle>
          <a:p>
            <a:r>
              <a:rPr lang="en-US" smtClean="0"/>
              <a:t>Click to edit Master title style</a:t>
            </a:r>
            <a:endParaRPr lang="en-US" dirty="0"/>
          </a:p>
        </p:txBody>
      </p:sp>
      <p:sp>
        <p:nvSpPr>
          <p:cNvPr id="113668" name="Rectangle 4"/>
          <p:cNvSpPr>
            <a:spLocks noGrp="1" noChangeArrowheads="1"/>
          </p:cNvSpPr>
          <p:nvPr>
            <p:ph type="subTitle" idx="1"/>
          </p:nvPr>
        </p:nvSpPr>
        <p:spPr>
          <a:xfrm>
            <a:off x="228600" y="5410200"/>
            <a:ext cx="5181600" cy="1447800"/>
          </a:xfrm>
        </p:spPr>
        <p:txBody>
          <a:bodyPr/>
          <a:lstStyle>
            <a:lvl1pPr marL="0" indent="0">
              <a:buFont typeface="Wingdings" pitchFamily="2" charset="2"/>
              <a:buNone/>
              <a:defRPr sz="2400"/>
            </a:lvl1pPr>
          </a:lstStyle>
          <a:p>
            <a:r>
              <a:rPr lang="en-US" smtClean="0"/>
              <a:t>Click to edit Master subtitle style</a:t>
            </a:r>
            <a:endParaRPr lang="en-US"/>
          </a:p>
        </p:txBody>
      </p:sp>
      <p:sp>
        <p:nvSpPr>
          <p:cNvPr id="113669" name="Rectangle 5"/>
          <p:cNvSpPr>
            <a:spLocks noGrp="1" noChangeArrowheads="1"/>
          </p:cNvSpPr>
          <p:nvPr>
            <p:ph type="dt" sz="half" idx="2"/>
          </p:nvPr>
        </p:nvSpPr>
        <p:spPr>
          <a:xfrm>
            <a:off x="457200" y="6245225"/>
            <a:ext cx="2133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2194ED-9FE6-416F-99F2-3545B1B6447B}" type="datetime1">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13671" name="Rectangle 7"/>
          <p:cNvSpPr>
            <a:spLocks noGrp="1" noChangeArrowheads="1"/>
          </p:cNvSpPr>
          <p:nvPr>
            <p:ph type="sldNum" sz="quarter" idx="4"/>
          </p:nvPr>
        </p:nvSpPr>
        <p:spPr>
          <a:xfrm>
            <a:off x="6858000" y="6400800"/>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7D3CAC-F0E5-48CC-9450-6DC5C3D6D29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pic>
        <p:nvPicPr>
          <p:cNvPr id="11" name="Picture 13" descr="BrightStart! MRK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225" y="5562600"/>
            <a:ext cx="32797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19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096000" y="6248400"/>
            <a:ext cx="2514600" cy="381000"/>
          </a:xfrm>
        </p:spPr>
        <p:txBody>
          <a:bodyPr/>
          <a:lstStyle>
            <a:lvl1pPr>
              <a:defRPr sz="7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a:ea typeface="+mn-ea"/>
                <a:cs typeface="+mn-cs"/>
              </a:rPr>
              <a:t>© 2014. The Nemours Foundation. All rights reserved.</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36712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B934CF-6D9A-4CC6-B0F9-2DEE9CBCED8F}" type="datetime1">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a:xfrm>
            <a:off x="3048000" y="6477000"/>
            <a:ext cx="41148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7D3CAC-F0E5-48CC-9450-6DC5C3D6D29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7158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A20C16-3CBA-4E89-8895-8BDB7B07AC50}" type="datetime1">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a:xfrm>
            <a:off x="3048000" y="6477000"/>
            <a:ext cx="41148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7D3CAC-F0E5-48CC-9450-6DC5C3D6D29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74957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EC97DBF-3C6A-4749-9914-E8291D2792F3}" type="datetime1">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8" name="Footer Placeholder 7"/>
          <p:cNvSpPr>
            <a:spLocks noGrp="1"/>
          </p:cNvSpPr>
          <p:nvPr>
            <p:ph type="ftr" sz="quarter" idx="11"/>
          </p:nvPr>
        </p:nvSpPr>
        <p:spPr>
          <a:xfrm>
            <a:off x="3048000" y="6477000"/>
            <a:ext cx="41148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7D3CAC-F0E5-48CC-9450-6DC5C3D6D29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44004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C76339-4351-4C38-8513-A95840BC77B7}" type="datetime1">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a:xfrm>
            <a:off x="3048000" y="6477000"/>
            <a:ext cx="41148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7D3CAC-F0E5-48CC-9450-6DC5C3D6D29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599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7453914-3FA1-49BA-BA84-51811E49AE78}" type="datetime1">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3" name="Footer Placeholder 2"/>
          <p:cNvSpPr>
            <a:spLocks noGrp="1"/>
          </p:cNvSpPr>
          <p:nvPr>
            <p:ph type="ftr" sz="quarter" idx="11"/>
          </p:nvPr>
        </p:nvSpPr>
        <p:spPr>
          <a:xfrm>
            <a:off x="3048000" y="6477000"/>
            <a:ext cx="41148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7D3CAC-F0E5-48CC-9450-6DC5C3D6D29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9658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dirty="0">
              <a:solidFill>
                <a:srgbClr val="000000"/>
              </a:solidFill>
            </a:endParaRPr>
          </a:p>
        </p:txBody>
      </p:sp>
      <p:sp>
        <p:nvSpPr>
          <p:cNvPr id="5" name="Footer Placeholder 4"/>
          <p:cNvSpPr>
            <a:spLocks noGrp="1"/>
          </p:cNvSpPr>
          <p:nvPr>
            <p:ph type="ftr" sz="quarter" idx="11"/>
          </p:nvPr>
        </p:nvSpPr>
        <p:spPr>
          <a:xfrm>
            <a:off x="3048000" y="6477000"/>
            <a:ext cx="4114800" cy="457200"/>
          </a:xfrm>
          <a:prstGeom prst="rect">
            <a:avLst/>
          </a:prstGeom>
        </p:spPr>
        <p:txBody>
          <a:bodyPr/>
          <a:lstStyle>
            <a:lvl1pPr>
              <a:defRPr/>
            </a:lvl1pPr>
          </a:lstStyle>
          <a:p>
            <a:pPr fontAlgn="base">
              <a:spcBef>
                <a:spcPct val="0"/>
              </a:spcBef>
              <a:spcAft>
                <a:spcPct val="0"/>
              </a:spcAft>
            </a:pPr>
            <a:endParaRPr lang="en-US" sz="1800" b="1"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EFAAC35-82BD-4612-AAE7-0BB1D7EBA7E8}"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5334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9B0FAD-48C9-4185-B4EB-5074ABBC14A4}" type="datetime1">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a:xfrm>
            <a:off x="3048000" y="6477000"/>
            <a:ext cx="41148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7D3CAC-F0E5-48CC-9450-6DC5C3D6D29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38500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DE21A7-1251-45FC-9181-CA1754B2C985}" type="datetime1">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p:cNvSpPr>
          <p:nvPr>
            <p:ph type="ftr" sz="quarter" idx="11"/>
          </p:nvPr>
        </p:nvSpPr>
        <p:spPr>
          <a:xfrm>
            <a:off x="3048000" y="6477000"/>
            <a:ext cx="41148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7D3CAC-F0E5-48CC-9450-6DC5C3D6D29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910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D57A9E-ED2C-444E-AC80-74DAA727B20D}" type="datetime1">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a:xfrm>
            <a:off x="3048000" y="6477000"/>
            <a:ext cx="41148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7D3CAC-F0E5-48CC-9450-6DC5C3D6D29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45809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0193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9055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FF27DB-F9AA-4F25-AEDD-9A474406EDD9}" type="datetime1">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a:xfrm>
            <a:off x="3048000" y="6477000"/>
            <a:ext cx="41148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7D3CAC-F0E5-48CC-9450-6DC5C3D6D29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2966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467100" cy="4800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467100" cy="4800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dirty="0">
              <a:solidFill>
                <a:srgbClr val="000000"/>
              </a:solidFill>
            </a:endParaRPr>
          </a:p>
        </p:txBody>
      </p:sp>
      <p:sp>
        <p:nvSpPr>
          <p:cNvPr id="6" name="Footer Placeholder 5"/>
          <p:cNvSpPr>
            <a:spLocks noGrp="1"/>
          </p:cNvSpPr>
          <p:nvPr>
            <p:ph type="ftr" sz="quarter" idx="11"/>
          </p:nvPr>
        </p:nvSpPr>
        <p:spPr>
          <a:xfrm>
            <a:off x="3048000" y="6477000"/>
            <a:ext cx="4114800" cy="457200"/>
          </a:xfrm>
          <a:prstGeom prst="rect">
            <a:avLst/>
          </a:prstGeom>
        </p:spPr>
        <p:txBody>
          <a:bodyPr/>
          <a:lstStyle>
            <a:lvl1pPr>
              <a:defRPr/>
            </a:lvl1pPr>
          </a:lstStyle>
          <a:p>
            <a:pPr fontAlgn="base">
              <a:spcBef>
                <a:spcPct val="0"/>
              </a:spcBef>
              <a:spcAft>
                <a:spcPct val="0"/>
              </a:spcAft>
            </a:pPr>
            <a:endParaRPr lang="en-US" sz="1800" b="1"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749E0BCA-2290-4F13-AD61-990F7605E486}"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96918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dirty="0">
              <a:solidFill>
                <a:srgbClr val="000000"/>
              </a:solidFill>
            </a:endParaRPr>
          </a:p>
        </p:txBody>
      </p:sp>
      <p:sp>
        <p:nvSpPr>
          <p:cNvPr id="8" name="Footer Placeholder 7"/>
          <p:cNvSpPr>
            <a:spLocks noGrp="1"/>
          </p:cNvSpPr>
          <p:nvPr>
            <p:ph type="ftr" sz="quarter" idx="11"/>
          </p:nvPr>
        </p:nvSpPr>
        <p:spPr>
          <a:xfrm>
            <a:off x="3048000" y="6477000"/>
            <a:ext cx="4114800" cy="457200"/>
          </a:xfrm>
          <a:prstGeom prst="rect">
            <a:avLst/>
          </a:prstGeom>
        </p:spPr>
        <p:txBody>
          <a:bodyPr/>
          <a:lstStyle>
            <a:lvl1pPr>
              <a:defRPr/>
            </a:lvl1pPr>
          </a:lstStyle>
          <a:p>
            <a:pPr fontAlgn="base">
              <a:spcBef>
                <a:spcPct val="0"/>
              </a:spcBef>
              <a:spcAft>
                <a:spcPct val="0"/>
              </a:spcAft>
            </a:pPr>
            <a:endParaRPr lang="en-US" sz="1800" b="1"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E3631F60-0F9E-4A30-B1D8-8B36874C4B8F}"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89508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dirty="0">
              <a:solidFill>
                <a:srgbClr val="000000"/>
              </a:solidFill>
            </a:endParaRPr>
          </a:p>
        </p:txBody>
      </p:sp>
      <p:sp>
        <p:nvSpPr>
          <p:cNvPr id="4" name="Footer Placeholder 3"/>
          <p:cNvSpPr>
            <a:spLocks noGrp="1"/>
          </p:cNvSpPr>
          <p:nvPr>
            <p:ph type="ftr" sz="quarter" idx="11"/>
          </p:nvPr>
        </p:nvSpPr>
        <p:spPr>
          <a:xfrm>
            <a:off x="3048000" y="6477000"/>
            <a:ext cx="4114800" cy="457200"/>
          </a:xfrm>
          <a:prstGeom prst="rect">
            <a:avLst/>
          </a:prstGeom>
        </p:spPr>
        <p:txBody>
          <a:bodyPr/>
          <a:lstStyle>
            <a:lvl1pPr>
              <a:defRPr/>
            </a:lvl1pPr>
          </a:lstStyle>
          <a:p>
            <a:pPr fontAlgn="base">
              <a:spcBef>
                <a:spcPct val="0"/>
              </a:spcBef>
              <a:spcAft>
                <a:spcPct val="0"/>
              </a:spcAft>
            </a:pPr>
            <a:endParaRPr lang="en-US" sz="1800" b="1"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E986AD5F-E5E4-469E-A368-4C902E4F6528}"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64604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dirty="0">
              <a:solidFill>
                <a:srgbClr val="000000"/>
              </a:solidFill>
            </a:endParaRPr>
          </a:p>
        </p:txBody>
      </p:sp>
      <p:sp>
        <p:nvSpPr>
          <p:cNvPr id="3" name="Footer Placeholder 2"/>
          <p:cNvSpPr>
            <a:spLocks noGrp="1"/>
          </p:cNvSpPr>
          <p:nvPr>
            <p:ph type="ftr" sz="quarter" idx="11"/>
          </p:nvPr>
        </p:nvSpPr>
        <p:spPr>
          <a:xfrm>
            <a:off x="3048000" y="6477000"/>
            <a:ext cx="4114800" cy="457200"/>
          </a:xfrm>
          <a:prstGeom prst="rect">
            <a:avLst/>
          </a:prstGeom>
        </p:spPr>
        <p:txBody>
          <a:bodyPr/>
          <a:lstStyle>
            <a:lvl1pPr>
              <a:defRPr/>
            </a:lvl1pPr>
          </a:lstStyle>
          <a:p>
            <a:pPr fontAlgn="base">
              <a:spcBef>
                <a:spcPct val="0"/>
              </a:spcBef>
              <a:spcAft>
                <a:spcPct val="0"/>
              </a:spcAft>
            </a:pPr>
            <a:endParaRPr lang="en-US" sz="1800" b="1"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FE3DB9D7-B1D6-4AC8-A54D-20248F444F47}"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76989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dirty="0">
              <a:solidFill>
                <a:srgbClr val="000000"/>
              </a:solidFill>
            </a:endParaRPr>
          </a:p>
        </p:txBody>
      </p:sp>
      <p:sp>
        <p:nvSpPr>
          <p:cNvPr id="6" name="Footer Placeholder 5"/>
          <p:cNvSpPr>
            <a:spLocks noGrp="1"/>
          </p:cNvSpPr>
          <p:nvPr>
            <p:ph type="ftr" sz="quarter" idx="11"/>
          </p:nvPr>
        </p:nvSpPr>
        <p:spPr>
          <a:xfrm>
            <a:off x="3048000" y="6477000"/>
            <a:ext cx="4114800" cy="457200"/>
          </a:xfrm>
          <a:prstGeom prst="rect">
            <a:avLst/>
          </a:prstGeom>
        </p:spPr>
        <p:txBody>
          <a:bodyPr/>
          <a:lstStyle>
            <a:lvl1pPr>
              <a:defRPr/>
            </a:lvl1pPr>
          </a:lstStyle>
          <a:p>
            <a:pPr fontAlgn="base">
              <a:spcBef>
                <a:spcPct val="0"/>
              </a:spcBef>
              <a:spcAft>
                <a:spcPct val="0"/>
              </a:spcAft>
            </a:pPr>
            <a:endParaRPr lang="en-US" sz="1800" b="1"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7C7010D9-D927-4270-965C-B0354A2C72CC}"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09374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dirty="0">
              <a:solidFill>
                <a:srgbClr val="000000"/>
              </a:solidFill>
            </a:endParaRPr>
          </a:p>
        </p:txBody>
      </p:sp>
      <p:sp>
        <p:nvSpPr>
          <p:cNvPr id="6" name="Footer Placeholder 5"/>
          <p:cNvSpPr>
            <a:spLocks noGrp="1"/>
          </p:cNvSpPr>
          <p:nvPr>
            <p:ph type="ftr" sz="quarter" idx="11"/>
          </p:nvPr>
        </p:nvSpPr>
        <p:spPr>
          <a:xfrm>
            <a:off x="3048000" y="6477000"/>
            <a:ext cx="4114800" cy="457200"/>
          </a:xfrm>
          <a:prstGeom prst="rect">
            <a:avLst/>
          </a:prstGeom>
        </p:spPr>
        <p:txBody>
          <a:bodyPr/>
          <a:lstStyle>
            <a:lvl1pPr>
              <a:defRPr/>
            </a:lvl1pPr>
          </a:lstStyle>
          <a:p>
            <a:pPr fontAlgn="base">
              <a:spcBef>
                <a:spcPct val="0"/>
              </a:spcBef>
              <a:spcAft>
                <a:spcPct val="0"/>
              </a:spcAft>
            </a:pPr>
            <a:endParaRPr lang="en-US" sz="1800" b="1"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2881EB52-D9CE-4412-9319-3BB76A1DF01C}" type="slidenum">
              <a:rPr lang="en-US" smtClean="0">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77932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8534400" y="0"/>
            <a:ext cx="609600" cy="6858000"/>
          </a:xfrm>
          <a:prstGeom prst="rect">
            <a:avLst/>
          </a:prstGeom>
          <a:solidFill>
            <a:srgbClr val="FFD499"/>
          </a:solidFill>
          <a:ln w="9525">
            <a:noFill/>
            <a:miter lim="800000"/>
            <a:headEnd/>
            <a:tailEnd/>
          </a:ln>
          <a:effec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1026" name="Rectangle 2"/>
          <p:cNvSpPr>
            <a:spLocks noGrp="1" noChangeArrowheads="1"/>
          </p:cNvSpPr>
          <p:nvPr>
            <p:ph type="title"/>
          </p:nvPr>
        </p:nvSpPr>
        <p:spPr bwMode="auto">
          <a:xfrm>
            <a:off x="457200" y="0"/>
            <a:ext cx="8077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533400" y="990600"/>
            <a:ext cx="80010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7543800" y="640080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a:lvl1pPr>
          </a:lstStyle>
          <a:p>
            <a:pP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7696200" y="64008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a:lvl1pPr>
          </a:lstStyle>
          <a:p>
            <a:pPr fontAlgn="base">
              <a:spcBef>
                <a:spcPct val="0"/>
              </a:spcBef>
              <a:spcAft>
                <a:spcPct val="0"/>
              </a:spcAft>
            </a:pPr>
            <a:fld id="{AE4A358B-324F-49D0-A684-D0A3CCA0CF76}" type="slidenum">
              <a:rPr lang="en-US" smtClean="0">
                <a:solidFill>
                  <a:srgbClr val="000000"/>
                </a:solidFill>
              </a:rPr>
              <a:pPr fontAlgn="base">
                <a:spcBef>
                  <a:spcPct val="0"/>
                </a:spcBef>
                <a:spcAft>
                  <a:spcPct val="0"/>
                </a:spcAft>
              </a:pPr>
              <a:t>‹#›</a:t>
            </a:fld>
            <a:endParaRPr lang="en-US" dirty="0">
              <a:solidFill>
                <a:srgbClr val="000000"/>
              </a:solidFill>
            </a:endParaRPr>
          </a:p>
        </p:txBody>
      </p:sp>
      <p:sp>
        <p:nvSpPr>
          <p:cNvPr id="1032" name="Rectangle 8"/>
          <p:cNvSpPr>
            <a:spLocks noChangeArrowheads="1"/>
          </p:cNvSpPr>
          <p:nvPr userDrawn="1"/>
        </p:nvSpPr>
        <p:spPr bwMode="auto">
          <a:xfrm>
            <a:off x="228600" y="0"/>
            <a:ext cx="76200" cy="990600"/>
          </a:xfrm>
          <a:prstGeom prst="rect">
            <a:avLst/>
          </a:prstGeom>
          <a:solidFill>
            <a:srgbClr val="FFD499"/>
          </a:solidFill>
          <a:ln w="28575" cmpd="sng">
            <a:noFill/>
            <a:miter lim="800000"/>
            <a:headEnd/>
            <a:tailEnd/>
          </a:ln>
          <a:effec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pic>
        <p:nvPicPr>
          <p:cNvPr id="9" name="Picture 13" descr="BrightStart! MRK_RGB"/>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533401" y="6324602"/>
            <a:ext cx="2020887" cy="375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628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spcBef>
          <a:spcPct val="0"/>
        </a:spcBef>
        <a:spcAft>
          <a:spcPct val="0"/>
        </a:spcAft>
        <a:defRPr sz="2100" b="1">
          <a:solidFill>
            <a:schemeClr val="tx2"/>
          </a:solidFill>
          <a:latin typeface="+mj-lt"/>
          <a:ea typeface="+mj-ea"/>
          <a:cs typeface="+mj-cs"/>
        </a:defRPr>
      </a:lvl1pPr>
      <a:lvl2pPr algn="l" rtl="0" fontAlgn="base">
        <a:spcBef>
          <a:spcPct val="0"/>
        </a:spcBef>
        <a:spcAft>
          <a:spcPct val="0"/>
        </a:spcAft>
        <a:defRPr sz="2700" b="1">
          <a:solidFill>
            <a:schemeClr val="tx2"/>
          </a:solidFill>
          <a:latin typeface="Arial Narrow" pitchFamily="34" charset="0"/>
        </a:defRPr>
      </a:lvl2pPr>
      <a:lvl3pPr algn="l" rtl="0" fontAlgn="base">
        <a:spcBef>
          <a:spcPct val="0"/>
        </a:spcBef>
        <a:spcAft>
          <a:spcPct val="0"/>
        </a:spcAft>
        <a:defRPr sz="2700" b="1">
          <a:solidFill>
            <a:schemeClr val="tx2"/>
          </a:solidFill>
          <a:latin typeface="Arial Narrow" pitchFamily="34" charset="0"/>
        </a:defRPr>
      </a:lvl3pPr>
      <a:lvl4pPr algn="l" rtl="0" fontAlgn="base">
        <a:spcBef>
          <a:spcPct val="0"/>
        </a:spcBef>
        <a:spcAft>
          <a:spcPct val="0"/>
        </a:spcAft>
        <a:defRPr sz="2700" b="1">
          <a:solidFill>
            <a:schemeClr val="tx2"/>
          </a:solidFill>
          <a:latin typeface="Arial Narrow" pitchFamily="34" charset="0"/>
        </a:defRPr>
      </a:lvl4pPr>
      <a:lvl5pPr algn="l" rtl="0" fontAlgn="base">
        <a:spcBef>
          <a:spcPct val="0"/>
        </a:spcBef>
        <a:spcAft>
          <a:spcPct val="0"/>
        </a:spcAft>
        <a:defRPr sz="2700" b="1">
          <a:solidFill>
            <a:schemeClr val="tx2"/>
          </a:solidFill>
          <a:latin typeface="Arial Narrow" pitchFamily="34" charset="0"/>
        </a:defRPr>
      </a:lvl5pPr>
      <a:lvl6pPr marL="342900" algn="l" rtl="0" fontAlgn="base">
        <a:spcBef>
          <a:spcPct val="0"/>
        </a:spcBef>
        <a:spcAft>
          <a:spcPct val="0"/>
        </a:spcAft>
        <a:defRPr sz="2700" b="1">
          <a:solidFill>
            <a:schemeClr val="tx2"/>
          </a:solidFill>
          <a:latin typeface="Arial Narrow" pitchFamily="34" charset="0"/>
        </a:defRPr>
      </a:lvl6pPr>
      <a:lvl7pPr marL="685800" algn="l" rtl="0" fontAlgn="base">
        <a:spcBef>
          <a:spcPct val="0"/>
        </a:spcBef>
        <a:spcAft>
          <a:spcPct val="0"/>
        </a:spcAft>
        <a:defRPr sz="2700" b="1">
          <a:solidFill>
            <a:schemeClr val="tx2"/>
          </a:solidFill>
          <a:latin typeface="Arial Narrow" pitchFamily="34" charset="0"/>
        </a:defRPr>
      </a:lvl7pPr>
      <a:lvl8pPr marL="1028700" algn="l" rtl="0" fontAlgn="base">
        <a:spcBef>
          <a:spcPct val="0"/>
        </a:spcBef>
        <a:spcAft>
          <a:spcPct val="0"/>
        </a:spcAft>
        <a:defRPr sz="2700" b="1">
          <a:solidFill>
            <a:schemeClr val="tx2"/>
          </a:solidFill>
          <a:latin typeface="Arial Narrow" pitchFamily="34" charset="0"/>
        </a:defRPr>
      </a:lvl8pPr>
      <a:lvl9pPr marL="1371600" algn="l" rtl="0" fontAlgn="base">
        <a:spcBef>
          <a:spcPct val="0"/>
        </a:spcBef>
        <a:spcAft>
          <a:spcPct val="0"/>
        </a:spcAft>
        <a:defRPr sz="2700" b="1">
          <a:solidFill>
            <a:schemeClr val="tx2"/>
          </a:solidFill>
          <a:latin typeface="Arial Narrow" pitchFamily="34" charset="0"/>
        </a:defRPr>
      </a:lvl9pPr>
    </p:titleStyle>
    <p:bodyStyle>
      <a:lvl1pPr marL="257175" indent="-257175" algn="l" rtl="0" fontAlgn="base">
        <a:lnSpc>
          <a:spcPct val="95000"/>
        </a:lnSpc>
        <a:spcBef>
          <a:spcPct val="30000"/>
        </a:spcBef>
        <a:spcAft>
          <a:spcPct val="5000"/>
        </a:spcAft>
        <a:buClr>
          <a:srgbClr val="F0A394"/>
        </a:buClr>
        <a:buFont typeface="Wingdings" pitchFamily="2" charset="2"/>
        <a:buChar char="§"/>
        <a:defRPr sz="1800" b="0">
          <a:solidFill>
            <a:schemeClr val="tx1"/>
          </a:solidFill>
          <a:latin typeface="+mn-lt"/>
          <a:ea typeface="+mn-ea"/>
          <a:cs typeface="+mn-cs"/>
        </a:defRPr>
      </a:lvl1pPr>
      <a:lvl2pPr marL="557213" indent="-214313" algn="l" rtl="0" fontAlgn="base">
        <a:lnSpc>
          <a:spcPct val="95000"/>
        </a:lnSpc>
        <a:spcBef>
          <a:spcPct val="25000"/>
        </a:spcBef>
        <a:spcAft>
          <a:spcPct val="0"/>
        </a:spcAft>
        <a:buChar char="–"/>
        <a:defRPr sz="1500">
          <a:solidFill>
            <a:schemeClr val="tx1"/>
          </a:solidFill>
          <a:latin typeface="+mn-lt"/>
        </a:defRPr>
      </a:lvl2pPr>
      <a:lvl3pPr marL="857250" indent="-171450" algn="l" rtl="0" fontAlgn="base">
        <a:spcBef>
          <a:spcPct val="20000"/>
        </a:spcBef>
        <a:spcAft>
          <a:spcPct val="0"/>
        </a:spcAft>
        <a:buClr>
          <a:srgbClr val="E0D170"/>
        </a:buClr>
        <a:buFont typeface="Wingdings" pitchFamily="2" charset="2"/>
        <a:buChar char="§"/>
        <a:defRPr sz="1500">
          <a:solidFill>
            <a:schemeClr val="tx1"/>
          </a:solidFill>
          <a:latin typeface="+mn-lt"/>
        </a:defRPr>
      </a:lvl3pPr>
      <a:lvl4pPr marL="1200150" indent="-171450" algn="l" rtl="0" fontAlgn="base">
        <a:spcBef>
          <a:spcPct val="20000"/>
        </a:spcBef>
        <a:spcAft>
          <a:spcPct val="0"/>
        </a:spcAft>
        <a:buChar char="–"/>
        <a:defRPr sz="1200">
          <a:solidFill>
            <a:schemeClr val="tx1"/>
          </a:solidFill>
          <a:latin typeface="+mn-lt"/>
        </a:defRPr>
      </a:lvl4pPr>
      <a:lvl5pPr marL="1543050" indent="-171450" algn="l" rtl="0" fontAlgn="base">
        <a:spcBef>
          <a:spcPct val="20000"/>
        </a:spcBef>
        <a:spcAft>
          <a:spcPct val="0"/>
        </a:spcAft>
        <a:buChar char="»"/>
        <a:defRPr sz="105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A3843-F5F5-4442-8F01-EE4F1421B11F}" type="datetimeFigureOut">
              <a:rPr lang="en-US" smtClean="0"/>
              <a:t>1/19/2017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6105B-D9FF-4160-91D4-6A01FA4B89E6}" type="slidenum">
              <a:rPr lang="en-US" smtClean="0"/>
              <a:t>‹#›</a:t>
            </a:fld>
            <a:endParaRPr lang="en-US"/>
          </a:p>
        </p:txBody>
      </p:sp>
    </p:spTree>
    <p:extLst>
      <p:ext uri="{BB962C8B-B14F-4D97-AF65-F5344CB8AC3E}">
        <p14:creationId xmlns:p14="http://schemas.microsoft.com/office/powerpoint/2010/main" val="2887228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8534400" y="0"/>
            <a:ext cx="609600" cy="6858000"/>
          </a:xfrm>
          <a:prstGeom prst="rect">
            <a:avLst/>
          </a:prstGeom>
          <a:solidFill>
            <a:srgbClr val="FFD499"/>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26" name="Rectangle 2"/>
          <p:cNvSpPr>
            <a:spLocks noGrp="1" noChangeArrowheads="1"/>
          </p:cNvSpPr>
          <p:nvPr>
            <p:ph type="title"/>
          </p:nvPr>
        </p:nvSpPr>
        <p:spPr bwMode="auto">
          <a:xfrm>
            <a:off x="457200" y="0"/>
            <a:ext cx="8077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533400" y="990600"/>
            <a:ext cx="82296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7543800" y="640080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78A194-444D-48E8-B0B1-746F39A0FFEB}" type="datetime1">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1/19/2017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7696200" y="64008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7D3CAC-F0E5-48CC-9450-6DC5C3D6D29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032" name="Rectangle 8"/>
          <p:cNvSpPr>
            <a:spLocks noChangeArrowheads="1"/>
          </p:cNvSpPr>
          <p:nvPr/>
        </p:nvSpPr>
        <p:spPr bwMode="auto">
          <a:xfrm>
            <a:off x="228600" y="0"/>
            <a:ext cx="76200" cy="990600"/>
          </a:xfrm>
          <a:prstGeom prst="rect">
            <a:avLst/>
          </a:prstGeom>
          <a:solidFill>
            <a:srgbClr val="FFD499"/>
          </a:solidFill>
          <a:ln w="28575" cmpd="sng">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11" name="Picture 13" descr="BrightStart! MRK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3063" y="6019800"/>
            <a:ext cx="25225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txBox="1">
            <a:spLocks/>
          </p:cNvSpPr>
          <p:nvPr/>
        </p:nvSpPr>
        <p:spPr>
          <a:xfrm>
            <a:off x="6096000" y="6248400"/>
            <a:ext cx="2514600" cy="381000"/>
          </a:xfrm>
          <a:prstGeom prst="rect">
            <a:avLst/>
          </a:prstGeom>
        </p:spPr>
        <p:txBody>
          <a:bodyPr/>
          <a:lstStyle>
            <a:lvl1pPr>
              <a:defRPr sz="7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a:ea typeface="+mn-ea"/>
                <a:cs typeface="+mn-cs"/>
              </a:rPr>
              <a:t>© 2014. The Nemours Foundation. All rights reserved.</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155436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Narrow" pitchFamily="34" charset="0"/>
        </a:defRPr>
      </a:lvl2pPr>
      <a:lvl3pPr algn="l" rtl="0" eaLnBrk="1" fontAlgn="base" hangingPunct="1">
        <a:spcBef>
          <a:spcPct val="0"/>
        </a:spcBef>
        <a:spcAft>
          <a:spcPct val="0"/>
        </a:spcAft>
        <a:defRPr sz="3600" b="1">
          <a:solidFill>
            <a:schemeClr val="tx2"/>
          </a:solidFill>
          <a:latin typeface="Arial Narrow" pitchFamily="34" charset="0"/>
        </a:defRPr>
      </a:lvl3pPr>
      <a:lvl4pPr algn="l" rtl="0" eaLnBrk="1" fontAlgn="base" hangingPunct="1">
        <a:spcBef>
          <a:spcPct val="0"/>
        </a:spcBef>
        <a:spcAft>
          <a:spcPct val="0"/>
        </a:spcAft>
        <a:defRPr sz="3600" b="1">
          <a:solidFill>
            <a:schemeClr val="tx2"/>
          </a:solidFill>
          <a:latin typeface="Arial Narrow" pitchFamily="34" charset="0"/>
        </a:defRPr>
      </a:lvl4pPr>
      <a:lvl5pPr algn="l" rtl="0" eaLnBrk="1" fontAlgn="base" hangingPunct="1">
        <a:spcBef>
          <a:spcPct val="0"/>
        </a:spcBef>
        <a:spcAft>
          <a:spcPct val="0"/>
        </a:spcAft>
        <a:defRPr sz="3600" b="1">
          <a:solidFill>
            <a:schemeClr val="tx2"/>
          </a:solidFill>
          <a:latin typeface="Arial Narrow" pitchFamily="34" charset="0"/>
        </a:defRPr>
      </a:lvl5pPr>
      <a:lvl6pPr marL="457200" algn="l" rtl="0" eaLnBrk="1" fontAlgn="base" hangingPunct="1">
        <a:spcBef>
          <a:spcPct val="0"/>
        </a:spcBef>
        <a:spcAft>
          <a:spcPct val="0"/>
        </a:spcAft>
        <a:defRPr sz="3600" b="1">
          <a:solidFill>
            <a:schemeClr val="tx2"/>
          </a:solidFill>
          <a:latin typeface="Arial Narrow" pitchFamily="34" charset="0"/>
        </a:defRPr>
      </a:lvl6pPr>
      <a:lvl7pPr marL="914400" algn="l" rtl="0" eaLnBrk="1" fontAlgn="base" hangingPunct="1">
        <a:spcBef>
          <a:spcPct val="0"/>
        </a:spcBef>
        <a:spcAft>
          <a:spcPct val="0"/>
        </a:spcAft>
        <a:defRPr sz="3600" b="1">
          <a:solidFill>
            <a:schemeClr val="tx2"/>
          </a:solidFill>
          <a:latin typeface="Arial Narrow" pitchFamily="34" charset="0"/>
        </a:defRPr>
      </a:lvl7pPr>
      <a:lvl8pPr marL="1371600" algn="l" rtl="0" eaLnBrk="1" fontAlgn="base" hangingPunct="1">
        <a:spcBef>
          <a:spcPct val="0"/>
        </a:spcBef>
        <a:spcAft>
          <a:spcPct val="0"/>
        </a:spcAft>
        <a:defRPr sz="3600" b="1">
          <a:solidFill>
            <a:schemeClr val="tx2"/>
          </a:solidFill>
          <a:latin typeface="Arial Narrow" pitchFamily="34" charset="0"/>
        </a:defRPr>
      </a:lvl8pPr>
      <a:lvl9pPr marL="1828800" algn="l" rtl="0" eaLnBrk="1" fontAlgn="base" hangingPunct="1">
        <a:spcBef>
          <a:spcPct val="0"/>
        </a:spcBef>
        <a:spcAft>
          <a:spcPct val="0"/>
        </a:spcAft>
        <a:defRPr sz="3600" b="1">
          <a:solidFill>
            <a:schemeClr val="tx2"/>
          </a:solidFill>
          <a:latin typeface="Arial Narrow" pitchFamily="34" charset="0"/>
        </a:defRPr>
      </a:lvl9pPr>
    </p:titleStyle>
    <p:bodyStyle>
      <a:lvl1pPr marL="342900" indent="-342900" algn="l" rtl="0" eaLnBrk="1" fontAlgn="base" hangingPunct="1">
        <a:lnSpc>
          <a:spcPct val="95000"/>
        </a:lnSpc>
        <a:spcBef>
          <a:spcPct val="30000"/>
        </a:spcBef>
        <a:spcAft>
          <a:spcPct val="5000"/>
        </a:spcAft>
        <a:buClr>
          <a:srgbClr val="F0A394"/>
        </a:buClr>
        <a:buFont typeface="Wingdings" pitchFamily="2" charset="2"/>
        <a:buChar char="§"/>
        <a:defRPr sz="2400" b="0">
          <a:solidFill>
            <a:schemeClr val="tx1"/>
          </a:solidFill>
          <a:latin typeface="+mn-lt"/>
          <a:ea typeface="+mn-ea"/>
          <a:cs typeface="+mn-cs"/>
        </a:defRPr>
      </a:lvl1pPr>
      <a:lvl2pPr marL="742950" indent="-285750" algn="l" rtl="0" eaLnBrk="1" fontAlgn="base" hangingPunct="1">
        <a:lnSpc>
          <a:spcPct val="95000"/>
        </a:lnSpc>
        <a:spcBef>
          <a:spcPct val="25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lr>
          <a:srgbClr val="E0D170"/>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eadingbrightstart.org/"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4800600" y="1255693"/>
            <a:ext cx="4495800" cy="1295400"/>
          </a:xfrm>
        </p:spPr>
        <p:txBody>
          <a:bodyPr/>
          <a:lstStyle/>
          <a:p>
            <a:pPr algn="ctr" eaLnBrk="1" hangingPunct="1"/>
            <a:r>
              <a:rPr lang="en-US" sz="2400" dirty="0" smtClean="0"/>
              <a:t>Health Literacy Summit</a:t>
            </a:r>
            <a:br>
              <a:rPr lang="en-US" sz="2400" dirty="0" smtClean="0"/>
            </a:br>
            <a:r>
              <a:rPr lang="en-US" sz="2400" dirty="0" smtClean="0"/>
              <a:t>2017</a:t>
            </a:r>
          </a:p>
        </p:txBody>
      </p:sp>
      <p:sp>
        <p:nvSpPr>
          <p:cNvPr id="3076" name="Rectangle 3"/>
          <p:cNvSpPr>
            <a:spLocks noGrp="1" noChangeArrowheads="1"/>
          </p:cNvSpPr>
          <p:nvPr>
            <p:ph type="subTitle" idx="1"/>
          </p:nvPr>
        </p:nvSpPr>
        <p:spPr>
          <a:xfrm>
            <a:off x="457200" y="5334000"/>
            <a:ext cx="3581400" cy="1219200"/>
          </a:xfrm>
        </p:spPr>
        <p:txBody>
          <a:bodyPr/>
          <a:lstStyle/>
          <a:p>
            <a:pPr eaLnBrk="1" hangingPunct="1">
              <a:lnSpc>
                <a:spcPct val="90000"/>
              </a:lnSpc>
            </a:pPr>
            <a:r>
              <a:rPr lang="en-US" dirty="0" smtClean="0">
                <a:solidFill>
                  <a:srgbClr val="00B0F0"/>
                </a:solidFill>
              </a:rPr>
              <a:t>Kathy Ingram</a:t>
            </a:r>
          </a:p>
          <a:p>
            <a:pPr eaLnBrk="1" hangingPunct="1">
              <a:lnSpc>
                <a:spcPct val="80000"/>
              </a:lnSpc>
            </a:pPr>
            <a:r>
              <a:rPr lang="en-US" sz="2300" dirty="0" smtClean="0">
                <a:solidFill>
                  <a:srgbClr val="00B0F0"/>
                </a:solidFill>
              </a:rPr>
              <a:t>Director, Multi-Sector Development </a:t>
            </a:r>
          </a:p>
        </p:txBody>
      </p:sp>
      <p:cxnSp>
        <p:nvCxnSpPr>
          <p:cNvPr id="7" name="Straight Connector 6"/>
          <p:cNvCxnSpPr/>
          <p:nvPr/>
        </p:nvCxnSpPr>
        <p:spPr bwMode="auto">
          <a:xfrm>
            <a:off x="4191000" y="5029200"/>
            <a:ext cx="0" cy="1600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408375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www.readingbrightstart.org</a:t>
            </a:r>
            <a:endParaRPr lang="en-US" dirty="0"/>
          </a:p>
        </p:txBody>
      </p:sp>
      <p:pic>
        <p:nvPicPr>
          <p:cNvPr id="4" name="Content Placeholder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81" y="1417638"/>
            <a:ext cx="8713309" cy="4539999"/>
          </a:xfrm>
          <a:prstGeom prst="rect">
            <a:avLst/>
          </a:prstGeom>
        </p:spPr>
      </p:pic>
    </p:spTree>
    <p:extLst>
      <p:ext uri="{BB962C8B-B14F-4D97-AF65-F5344CB8AC3E}">
        <p14:creationId xmlns:p14="http://schemas.microsoft.com/office/powerpoint/2010/main" val="2671600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28675" name="Rectangle 3"/>
          <p:cNvSpPr>
            <a:spLocks noGrp="1" noChangeArrowheads="1"/>
          </p:cNvSpPr>
          <p:nvPr>
            <p:ph type="body" idx="1"/>
          </p:nvPr>
        </p:nvSpPr>
        <p:spPr/>
        <p:txBody>
          <a:bodyPr/>
          <a:lstStyle/>
          <a:p>
            <a:pPr eaLnBrk="1" hangingPunct="1"/>
            <a:endParaRPr lang="en-US" smtClean="0"/>
          </a:p>
        </p:txBody>
      </p:sp>
      <p:pic>
        <p:nvPicPr>
          <p:cNvPr id="28676" name="Content Placeholder 2" descr="classroom_kids.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26309" name="Text Box 5"/>
          <p:cNvSpPr txBox="1">
            <a:spLocks noChangeArrowheads="1"/>
          </p:cNvSpPr>
          <p:nvPr/>
        </p:nvSpPr>
        <p:spPr bwMode="auto">
          <a:xfrm>
            <a:off x="762000" y="381000"/>
            <a:ext cx="3124200" cy="707886"/>
          </a:xfrm>
          <a:prstGeom prst="rect">
            <a:avLst/>
          </a:prstGeom>
          <a:noFill/>
          <a:ln w="9525" algn="ctr">
            <a:noFill/>
            <a:miter lim="800000"/>
            <a:headEnd/>
            <a:tailEnd/>
          </a:ln>
        </p:spPr>
        <p:txBody>
          <a:bodyPr wrap="square">
            <a:spAutoFit/>
          </a:bodyPr>
          <a:lstStyle/>
          <a:p>
            <a:pPr fontAlgn="base">
              <a:spcBef>
                <a:spcPct val="50000"/>
              </a:spcBef>
              <a:spcAft>
                <a:spcPct val="0"/>
              </a:spcAft>
            </a:pPr>
            <a:r>
              <a:rPr lang="en-US" sz="4000" b="1" dirty="0" smtClean="0">
                <a:solidFill>
                  <a:srgbClr val="FFFFFF"/>
                </a:solidFill>
              </a:rPr>
              <a:t>Questions?</a:t>
            </a:r>
          </a:p>
        </p:txBody>
      </p:sp>
      <p:sp>
        <p:nvSpPr>
          <p:cNvPr id="6" name="TextBox 5"/>
          <p:cNvSpPr txBox="1"/>
          <p:nvPr/>
        </p:nvSpPr>
        <p:spPr>
          <a:xfrm>
            <a:off x="-7189" y="6488668"/>
            <a:ext cx="5371406" cy="369332"/>
          </a:xfrm>
          <a:prstGeom prst="rect">
            <a:avLst/>
          </a:prstGeom>
          <a:noFill/>
        </p:spPr>
        <p:txBody>
          <a:bodyPr wrap="square" rtlCol="0">
            <a:spAutoFit/>
          </a:bodyPr>
          <a:lstStyle/>
          <a:p>
            <a:pPr algn="ctr" fontAlgn="base">
              <a:spcBef>
                <a:spcPct val="0"/>
              </a:spcBef>
              <a:spcAft>
                <a:spcPct val="0"/>
              </a:spcAft>
              <a:defRPr/>
            </a:pPr>
            <a:r>
              <a:rPr lang="en-US" kern="0" dirty="0">
                <a:solidFill>
                  <a:srgbClr val="FFFFFF">
                    <a:lumMod val="75000"/>
                  </a:srgbClr>
                </a:solidFill>
                <a:cs typeface="Times New Roman" pitchFamily="18" charset="0"/>
              </a:rPr>
              <a:t>©2016. The Nemours Foundation. All Rights Reserved</a:t>
            </a:r>
            <a:r>
              <a:rPr lang="en-US" kern="0" dirty="0" smtClean="0">
                <a:solidFill>
                  <a:srgbClr val="FFFFFF">
                    <a:lumMod val="75000"/>
                  </a:srgbClr>
                </a:solidFill>
                <a:cs typeface="Times New Roman" pitchFamily="18" charset="0"/>
              </a:rPr>
              <a:t>.</a:t>
            </a:r>
            <a:endParaRPr lang="en-US" kern="0" dirty="0">
              <a:solidFill>
                <a:srgbClr val="FFFFFF">
                  <a:lumMod val="75000"/>
                </a:srgbClr>
              </a:solidFill>
              <a:cs typeface="Times New Roman" pitchFamily="18" charset="0"/>
            </a:endParaRPr>
          </a:p>
        </p:txBody>
      </p:sp>
    </p:spTree>
    <p:extLst>
      <p:ext uri="{BB962C8B-B14F-4D97-AF65-F5344CB8AC3E}">
        <p14:creationId xmlns:p14="http://schemas.microsoft.com/office/powerpoint/2010/main" val="287548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2229348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BS_PPT_INTERIOR_P6_CLOSE-GAP.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7073"/>
            <a:ext cx="9144000" cy="6851149"/>
          </a:xfrm>
          <a:prstGeom prst="rect">
            <a:avLst/>
          </a:prstGeom>
        </p:spPr>
      </p:pic>
    </p:spTree>
    <p:extLst>
      <p:ext uri="{BB962C8B-B14F-4D97-AF65-F5344CB8AC3E}">
        <p14:creationId xmlns:p14="http://schemas.microsoft.com/office/powerpoint/2010/main" val="2791893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9821"/>
            <a:ext cx="9144000" cy="6858000"/>
          </a:xfrm>
          <a:prstGeom prst="rect">
            <a:avLst/>
          </a:prstGeom>
        </p:spPr>
      </p:pic>
      <p:sp>
        <p:nvSpPr>
          <p:cNvPr id="2" name="TextBox 1"/>
          <p:cNvSpPr txBox="1"/>
          <p:nvPr/>
        </p:nvSpPr>
        <p:spPr>
          <a:xfrm>
            <a:off x="403411" y="717176"/>
            <a:ext cx="3209365" cy="3185487"/>
          </a:xfrm>
          <a:prstGeom prst="rect">
            <a:avLst/>
          </a:prstGeom>
          <a:solidFill>
            <a:srgbClr val="CFFC60"/>
          </a:solidFill>
        </p:spPr>
        <p:txBody>
          <a:bodyPr wrap="square" rtlCol="0">
            <a:spAutoFit/>
          </a:bodyPr>
          <a:lstStyle/>
          <a:p>
            <a:pPr>
              <a:lnSpc>
                <a:spcPct val="150000"/>
              </a:lnSpc>
            </a:pPr>
            <a:r>
              <a:rPr lang="en-US" dirty="0" smtClean="0"/>
              <a:t> - </a:t>
            </a:r>
            <a:r>
              <a:rPr lang="en-US" b="1" dirty="0" smtClean="0">
                <a:solidFill>
                  <a:schemeClr val="accent1">
                    <a:lumMod val="50000"/>
                  </a:schemeClr>
                </a:solidFill>
              </a:rPr>
              <a:t>Bold, innovative approach</a:t>
            </a:r>
          </a:p>
          <a:p>
            <a:pPr>
              <a:spcBef>
                <a:spcPts val="1200"/>
              </a:spcBef>
            </a:pPr>
            <a:r>
              <a:rPr lang="en-US" b="1" dirty="0" smtClean="0">
                <a:solidFill>
                  <a:schemeClr val="accent1">
                    <a:lumMod val="50000"/>
                  </a:schemeClr>
                </a:solidFill>
              </a:rPr>
              <a:t> - Identifies children at-risk for</a:t>
            </a:r>
            <a:br>
              <a:rPr lang="en-US" b="1" dirty="0" smtClean="0">
                <a:solidFill>
                  <a:schemeClr val="accent1">
                    <a:lumMod val="50000"/>
                  </a:schemeClr>
                </a:solidFill>
              </a:rPr>
            </a:br>
            <a:r>
              <a:rPr lang="en-US" b="1" dirty="0" smtClean="0">
                <a:solidFill>
                  <a:schemeClr val="accent1">
                    <a:lumMod val="50000"/>
                  </a:schemeClr>
                </a:solidFill>
              </a:rPr>
              <a:t>   reading problems</a:t>
            </a:r>
          </a:p>
          <a:p>
            <a:pPr>
              <a:spcBef>
                <a:spcPts val="1200"/>
              </a:spcBef>
            </a:pPr>
            <a:r>
              <a:rPr lang="en-US" b="1" dirty="0" smtClean="0">
                <a:solidFill>
                  <a:schemeClr val="accent1">
                    <a:lumMod val="50000"/>
                  </a:schemeClr>
                </a:solidFill>
              </a:rPr>
              <a:t> - Provides targeted educational </a:t>
            </a:r>
            <a:br>
              <a:rPr lang="en-US" b="1" dirty="0" smtClean="0">
                <a:solidFill>
                  <a:schemeClr val="accent1">
                    <a:lumMod val="50000"/>
                  </a:schemeClr>
                </a:solidFill>
              </a:rPr>
            </a:br>
            <a:r>
              <a:rPr lang="en-US" b="1" dirty="0" smtClean="0">
                <a:solidFill>
                  <a:schemeClr val="accent1">
                    <a:lumMod val="50000"/>
                  </a:schemeClr>
                </a:solidFill>
              </a:rPr>
              <a:t>   activities and parent</a:t>
            </a:r>
            <a:br>
              <a:rPr lang="en-US" b="1" dirty="0" smtClean="0">
                <a:solidFill>
                  <a:schemeClr val="accent1">
                    <a:lumMod val="50000"/>
                  </a:schemeClr>
                </a:solidFill>
              </a:rPr>
            </a:br>
            <a:r>
              <a:rPr lang="en-US" b="1" dirty="0" smtClean="0">
                <a:solidFill>
                  <a:schemeClr val="accent1">
                    <a:lumMod val="50000"/>
                  </a:schemeClr>
                </a:solidFill>
              </a:rPr>
              <a:t>   empowerment tools</a:t>
            </a:r>
          </a:p>
          <a:p>
            <a:pPr>
              <a:spcBef>
                <a:spcPts val="1200"/>
              </a:spcBef>
            </a:pPr>
            <a:r>
              <a:rPr lang="en-US" b="1" dirty="0" smtClean="0">
                <a:solidFill>
                  <a:schemeClr val="accent1">
                    <a:lumMod val="50000"/>
                  </a:schemeClr>
                </a:solidFill>
              </a:rPr>
              <a:t> - Conducts and publishes </a:t>
            </a:r>
            <a:br>
              <a:rPr lang="en-US" b="1" dirty="0" smtClean="0">
                <a:solidFill>
                  <a:schemeClr val="accent1">
                    <a:lumMod val="50000"/>
                  </a:schemeClr>
                </a:solidFill>
              </a:rPr>
            </a:br>
            <a:r>
              <a:rPr lang="en-US" b="1" dirty="0" smtClean="0">
                <a:solidFill>
                  <a:schemeClr val="accent1">
                    <a:lumMod val="50000"/>
                  </a:schemeClr>
                </a:solidFill>
              </a:rPr>
              <a:t>   research to demonstrate </a:t>
            </a:r>
            <a:br>
              <a:rPr lang="en-US" b="1" dirty="0" smtClean="0">
                <a:solidFill>
                  <a:schemeClr val="accent1">
                    <a:lumMod val="50000"/>
                  </a:schemeClr>
                </a:solidFill>
              </a:rPr>
            </a:br>
            <a:r>
              <a:rPr lang="en-US" b="1" dirty="0" smtClean="0">
                <a:solidFill>
                  <a:schemeClr val="accent1">
                    <a:lumMod val="50000"/>
                  </a:schemeClr>
                </a:solidFill>
              </a:rPr>
              <a:t>   effectiveness</a:t>
            </a:r>
            <a:endParaRPr lang="en-US" b="1" dirty="0">
              <a:solidFill>
                <a:schemeClr val="accent1">
                  <a:lumMod val="50000"/>
                </a:schemeClr>
              </a:solidFill>
            </a:endParaRPr>
          </a:p>
        </p:txBody>
      </p:sp>
    </p:spTree>
    <p:extLst>
      <p:ext uri="{BB962C8B-B14F-4D97-AF65-F5344CB8AC3E}">
        <p14:creationId xmlns:p14="http://schemas.microsoft.com/office/powerpoint/2010/main" val="650343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BS_PPT_INTERIOR_P2_AdultHealth.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851"/>
            <a:ext cx="9144000" cy="6851149"/>
          </a:xfrm>
          <a:prstGeom prst="rect">
            <a:avLst/>
          </a:prstGeom>
        </p:spPr>
      </p:pic>
    </p:spTree>
    <p:extLst>
      <p:ext uri="{BB962C8B-B14F-4D97-AF65-F5344CB8AC3E}">
        <p14:creationId xmlns:p14="http://schemas.microsoft.com/office/powerpoint/2010/main" val="2417672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7189" y="6488668"/>
            <a:ext cx="5371406" cy="369332"/>
          </a:xfrm>
          <a:prstGeom prst="rect">
            <a:avLst/>
          </a:prstGeom>
          <a:noFill/>
        </p:spPr>
        <p:txBody>
          <a:bodyPr wrap="square" rtlCol="0">
            <a:spAutoFit/>
          </a:bodyPr>
          <a:lstStyle/>
          <a:p>
            <a:pPr algn="ctr" fontAlgn="base">
              <a:spcBef>
                <a:spcPct val="0"/>
              </a:spcBef>
              <a:spcAft>
                <a:spcPct val="0"/>
              </a:spcAft>
              <a:defRPr/>
            </a:pPr>
            <a:r>
              <a:rPr lang="en-US" kern="0" dirty="0">
                <a:solidFill>
                  <a:prstClr val="white">
                    <a:lumMod val="75000"/>
                  </a:prstClr>
                </a:solidFill>
                <a:latin typeface="Arial Narrow" pitchFamily="34" charset="0"/>
                <a:cs typeface="Times New Roman" pitchFamily="18" charset="0"/>
              </a:rPr>
              <a:t>©2016. The Nemours Foundation. All Rights Reserved</a:t>
            </a:r>
            <a:r>
              <a:rPr lang="en-US" kern="0" dirty="0" smtClean="0">
                <a:solidFill>
                  <a:prstClr val="white">
                    <a:lumMod val="75000"/>
                  </a:prstClr>
                </a:solidFill>
                <a:latin typeface="Arial Narrow" pitchFamily="34" charset="0"/>
                <a:cs typeface="Times New Roman" pitchFamily="18" charset="0"/>
              </a:rPr>
              <a:t>.</a:t>
            </a:r>
            <a:endParaRPr lang="en-US" kern="0" dirty="0">
              <a:solidFill>
                <a:prstClr val="white">
                  <a:lumMod val="75000"/>
                </a:prstClr>
              </a:solidFill>
              <a:latin typeface="Arial Narrow" pitchFamily="34" charset="0"/>
              <a:cs typeface="Times New Roman" pitchFamily="18" charset="0"/>
            </a:endParaRPr>
          </a:p>
        </p:txBody>
      </p:sp>
      <p:pic>
        <p:nvPicPr>
          <p:cNvPr id="23554" name="Picture 2" descr="Z:\brightstart\RUCKUS collateral\NBS_RBS_2013-2015_ruckusProjects\2014 RBS POWERPOINT MARKETING PPTs\JPEGs\RBS_2014 PITCH DECK_ADT_full presentation-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3" b="5154"/>
          <a:stretch/>
        </p:blipFill>
        <p:spPr bwMode="auto">
          <a:xfrm>
            <a:off x="1741" y="0"/>
            <a:ext cx="914051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3810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13" descr="BrightStart! MRK_RGB"/>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9792" y="254644"/>
            <a:ext cx="3707616" cy="74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79792" y="2667000"/>
            <a:ext cx="2996808"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279792" y="5257800"/>
            <a:ext cx="3225408"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228600" y="3012282"/>
            <a:ext cx="3276600" cy="266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Century Gothic" panose="020B0502020202020204" pitchFamily="34" charset="0"/>
            </a:endParaRPr>
          </a:p>
          <a:p>
            <a:pPr algn="ctr"/>
            <a:r>
              <a:rPr lang="en-US" b="1" dirty="0" smtClean="0">
                <a:latin typeface="Century Gothic" panose="020B0502020202020204" pitchFamily="34" charset="0"/>
              </a:rPr>
              <a:t>EARLY INTERVENTION AND PARENT ENGAGEMENT</a:t>
            </a:r>
          </a:p>
          <a:p>
            <a:pPr algn="ctr"/>
            <a:r>
              <a:rPr lang="en-US" b="1" dirty="0" smtClean="0">
                <a:solidFill>
                  <a:schemeClr val="tx2"/>
                </a:solidFill>
                <a:latin typeface="Century Gothic" panose="020B0502020202020204" pitchFamily="34" charset="0"/>
              </a:rPr>
              <a:t>ARE THE KEY TO PREVENTING THE SYMPTOMS THAT OFTEN  </a:t>
            </a:r>
            <a:r>
              <a:rPr lang="en-US" b="1" dirty="0">
                <a:solidFill>
                  <a:schemeClr val="tx2"/>
                </a:solidFill>
                <a:latin typeface="Century Gothic" panose="020B0502020202020204" pitchFamily="34" charset="0"/>
              </a:rPr>
              <a:t>A</a:t>
            </a:r>
            <a:r>
              <a:rPr lang="en-US" b="1" dirty="0" smtClean="0">
                <a:solidFill>
                  <a:schemeClr val="tx2"/>
                </a:solidFill>
                <a:latin typeface="Century Gothic" panose="020B0502020202020204" pitchFamily="34" charset="0"/>
              </a:rPr>
              <a:t>CCOMPANY</a:t>
            </a:r>
          </a:p>
          <a:p>
            <a:pPr algn="ctr"/>
            <a:r>
              <a:rPr lang="en-US" b="1" dirty="0" smtClean="0">
                <a:latin typeface="Century Gothic" panose="020B0502020202020204" pitchFamily="34" charset="0"/>
              </a:rPr>
              <a:t> LOW ACADEMIC ACHIEVEMENT</a:t>
            </a:r>
            <a:endParaRPr lang="en-US" b="1" dirty="0">
              <a:latin typeface="Century Gothic" panose="020B0502020202020204" pitchFamily="34" charset="0"/>
            </a:endParaRPr>
          </a:p>
          <a:p>
            <a:pPr algn="ctr"/>
            <a:endParaRPr lang="en-US"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776826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Literacy Statistics</a:t>
            </a:r>
            <a:endParaRPr lang="en-US" dirty="0">
              <a:solidFill>
                <a:srgbClr val="002060"/>
              </a:solidFill>
            </a:endParaRPr>
          </a:p>
        </p:txBody>
      </p:sp>
      <p:sp>
        <p:nvSpPr>
          <p:cNvPr id="3" name="Content Placeholder 2"/>
          <p:cNvSpPr>
            <a:spLocks noGrp="1"/>
          </p:cNvSpPr>
          <p:nvPr>
            <p:ph idx="1"/>
          </p:nvPr>
        </p:nvSpPr>
        <p:spPr>
          <a:xfrm>
            <a:off x="457200" y="990600"/>
            <a:ext cx="7924800" cy="5181600"/>
          </a:xfrm>
        </p:spPr>
        <p:txBody>
          <a:bodyPr/>
          <a:lstStyle/>
          <a:p>
            <a:r>
              <a:rPr lang="en-US" sz="2200" dirty="0" smtClean="0">
                <a:solidFill>
                  <a:srgbClr val="002060"/>
                </a:solidFill>
              </a:rPr>
              <a:t>Reading aloud to infants helps stimulate brain development yet only half of infants are routinely read to by their families</a:t>
            </a:r>
          </a:p>
          <a:p>
            <a:r>
              <a:rPr lang="en-US" sz="2200" dirty="0" smtClean="0">
                <a:solidFill>
                  <a:srgbClr val="002060"/>
                </a:solidFill>
              </a:rPr>
              <a:t>By age 3, a </a:t>
            </a:r>
            <a:r>
              <a:rPr lang="en-US" sz="2200" b="1" dirty="0" smtClean="0">
                <a:solidFill>
                  <a:srgbClr val="002060"/>
                </a:solidFill>
              </a:rPr>
              <a:t>30 million word gap </a:t>
            </a:r>
            <a:r>
              <a:rPr lang="en-US" sz="2200" dirty="0" smtClean="0">
                <a:solidFill>
                  <a:srgbClr val="002060"/>
                </a:solidFill>
              </a:rPr>
              <a:t>is evident among children of diverse home environments</a:t>
            </a:r>
          </a:p>
          <a:p>
            <a:r>
              <a:rPr lang="en-US" sz="2200" dirty="0" smtClean="0">
                <a:solidFill>
                  <a:srgbClr val="002060"/>
                </a:solidFill>
              </a:rPr>
              <a:t>40% of children entering Kindergarten lack pre-literacy skills needed for success</a:t>
            </a:r>
          </a:p>
          <a:p>
            <a:r>
              <a:rPr lang="en-US" sz="2200" dirty="0" smtClean="0">
                <a:solidFill>
                  <a:srgbClr val="002060"/>
                </a:solidFill>
              </a:rPr>
              <a:t>A child who finishes 2</a:t>
            </a:r>
            <a:r>
              <a:rPr lang="en-US" sz="2200" baseline="30000" dirty="0" smtClean="0">
                <a:solidFill>
                  <a:srgbClr val="002060"/>
                </a:solidFill>
              </a:rPr>
              <a:t>nd</a:t>
            </a:r>
            <a:r>
              <a:rPr lang="en-US" sz="2200" dirty="0" smtClean="0">
                <a:solidFill>
                  <a:srgbClr val="002060"/>
                </a:solidFill>
              </a:rPr>
              <a:t> grade without being able to read has only a 1:4 chance of catching up by the end of elementary school</a:t>
            </a:r>
          </a:p>
          <a:p>
            <a:r>
              <a:rPr lang="en-US" sz="2200" dirty="0" smtClean="0">
                <a:solidFill>
                  <a:srgbClr val="002060"/>
                </a:solidFill>
              </a:rPr>
              <a:t>A child who is not a fluent reader by </a:t>
            </a:r>
            <a:r>
              <a:rPr lang="en-US" sz="2200" dirty="0" smtClean="0">
                <a:solidFill>
                  <a:srgbClr val="002060"/>
                </a:solidFill>
              </a:rPr>
              <a:t>4</a:t>
            </a:r>
            <a:r>
              <a:rPr lang="en-US" sz="2200" baseline="30000" dirty="0" smtClean="0">
                <a:solidFill>
                  <a:srgbClr val="002060"/>
                </a:solidFill>
              </a:rPr>
              <a:t>th</a:t>
            </a:r>
            <a:r>
              <a:rPr lang="en-US" sz="2200" dirty="0" smtClean="0">
                <a:solidFill>
                  <a:srgbClr val="002060"/>
                </a:solidFill>
              </a:rPr>
              <a:t> </a:t>
            </a:r>
            <a:r>
              <a:rPr lang="en-US" sz="2200" dirty="0" smtClean="0">
                <a:solidFill>
                  <a:srgbClr val="002060"/>
                </a:solidFill>
              </a:rPr>
              <a:t>grade is likely to struggle with reading in adulthood.</a:t>
            </a:r>
          </a:p>
          <a:p>
            <a:r>
              <a:rPr lang="en-US" sz="2200" dirty="0" smtClean="0">
                <a:solidFill>
                  <a:srgbClr val="002060"/>
                </a:solidFill>
              </a:rPr>
              <a:t>65% of 4</a:t>
            </a:r>
            <a:r>
              <a:rPr lang="en-US" sz="2200" baseline="30000" dirty="0" smtClean="0">
                <a:solidFill>
                  <a:srgbClr val="002060"/>
                </a:solidFill>
              </a:rPr>
              <a:t>th</a:t>
            </a:r>
            <a:r>
              <a:rPr lang="en-US" sz="2200" dirty="0" smtClean="0">
                <a:solidFill>
                  <a:srgbClr val="002060"/>
                </a:solidFill>
              </a:rPr>
              <a:t> graders nationwide scored “below proficient” and 2/3 of 8</a:t>
            </a:r>
            <a:r>
              <a:rPr lang="en-US" sz="2200" baseline="30000" dirty="0" smtClean="0">
                <a:solidFill>
                  <a:srgbClr val="002060"/>
                </a:solidFill>
              </a:rPr>
              <a:t>th</a:t>
            </a:r>
            <a:r>
              <a:rPr lang="en-US" sz="2200" dirty="0" smtClean="0">
                <a:solidFill>
                  <a:srgbClr val="002060"/>
                </a:solidFill>
              </a:rPr>
              <a:t> graders do not read at grade level</a:t>
            </a:r>
          </a:p>
          <a:p>
            <a:pPr algn="r">
              <a:buNone/>
            </a:pPr>
            <a:endParaRPr lang="en-US" sz="900" i="1" dirty="0" smtClean="0">
              <a:solidFill>
                <a:srgbClr val="002060"/>
              </a:solidFill>
            </a:endParaRPr>
          </a:p>
        </p:txBody>
      </p:sp>
    </p:spTree>
    <p:extLst>
      <p:ext uri="{BB962C8B-B14F-4D97-AF65-F5344CB8AC3E}">
        <p14:creationId xmlns:p14="http://schemas.microsoft.com/office/powerpoint/2010/main" val="1022107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erse-daycare.jpg"/>
          <p:cNvPicPr>
            <a:picLocks noChangeAspect="1"/>
          </p:cNvPicPr>
          <p:nvPr/>
        </p:nvPicPr>
        <p:blipFill rotWithShape="1">
          <a:blip r:embed="rId3" cstate="print">
            <a:extLst>
              <a:ext uri="{28A0092B-C50C-407E-A947-70E740481C1C}">
                <a14:useLocalDpi xmlns:a14="http://schemas.microsoft.com/office/drawing/2010/main" val="0"/>
              </a:ext>
            </a:extLst>
          </a:blip>
          <a:srcRect l="20851"/>
          <a:stretch/>
        </p:blipFill>
        <p:spPr>
          <a:xfrm flipH="1">
            <a:off x="-1" y="-9525"/>
            <a:ext cx="9064487" cy="6873903"/>
          </a:xfrm>
          <a:prstGeom prst="rect">
            <a:avLst/>
          </a:prstGeom>
        </p:spPr>
      </p:pic>
      <p:sp>
        <p:nvSpPr>
          <p:cNvPr id="3" name="Text Placeholder 3"/>
          <p:cNvSpPr txBox="1">
            <a:spLocks/>
          </p:cNvSpPr>
          <p:nvPr/>
        </p:nvSpPr>
        <p:spPr>
          <a:xfrm>
            <a:off x="532737" y="386862"/>
            <a:ext cx="3045350" cy="374781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350" dirty="0">
              <a:solidFill>
                <a:prstClr val="white"/>
              </a:solidFill>
            </a:endParaRPr>
          </a:p>
        </p:txBody>
      </p:sp>
      <p:sp>
        <p:nvSpPr>
          <p:cNvPr id="5" name="TextBox 4"/>
          <p:cNvSpPr txBox="1"/>
          <p:nvPr/>
        </p:nvSpPr>
        <p:spPr>
          <a:xfrm>
            <a:off x="1137608" y="5723751"/>
            <a:ext cx="4028555" cy="300082"/>
          </a:xfrm>
          <a:prstGeom prst="rect">
            <a:avLst/>
          </a:prstGeom>
          <a:noFill/>
        </p:spPr>
        <p:txBody>
          <a:bodyPr wrap="square" rtlCol="0">
            <a:spAutoFit/>
          </a:bodyPr>
          <a:lstStyle/>
          <a:p>
            <a:pPr lvl="0" algn="ctr" fontAlgn="base">
              <a:spcBef>
                <a:spcPct val="0"/>
              </a:spcBef>
              <a:spcAft>
                <a:spcPct val="0"/>
              </a:spcAft>
              <a:defRPr/>
            </a:pPr>
            <a:r>
              <a:rPr lang="en-US" sz="1350" kern="0" dirty="0">
                <a:solidFill>
                  <a:schemeClr val="bg1">
                    <a:lumMod val="75000"/>
                  </a:schemeClr>
                </a:solidFill>
                <a:latin typeface="Arial Narrow" pitchFamily="34" charset="0"/>
                <a:cs typeface="Times New Roman" pitchFamily="18" charset="0"/>
              </a:rPr>
              <a:t>©2016. The Nemours Foundation. All Rights Reserved.</a:t>
            </a:r>
          </a:p>
        </p:txBody>
      </p:sp>
      <p:sp>
        <p:nvSpPr>
          <p:cNvPr id="6" name="Rectangle 5"/>
          <p:cNvSpPr/>
          <p:nvPr/>
        </p:nvSpPr>
        <p:spPr>
          <a:xfrm>
            <a:off x="298939" y="386862"/>
            <a:ext cx="2444262" cy="6001643"/>
          </a:xfrm>
          <a:prstGeom prst="rect">
            <a:avLst/>
          </a:prstGeom>
        </p:spPr>
        <p:txBody>
          <a:bodyPr wrap="square">
            <a:spAutoFit/>
          </a:bodyPr>
          <a:lstStyle/>
          <a:p>
            <a:pPr>
              <a:buNone/>
            </a:pPr>
            <a:r>
              <a:rPr lang="en-US" sz="2400" dirty="0">
                <a:solidFill>
                  <a:schemeClr val="bg1"/>
                </a:solidFill>
              </a:rPr>
              <a:t>Poor reading and writing skills</a:t>
            </a:r>
          </a:p>
          <a:p>
            <a:pPr>
              <a:buNone/>
            </a:pPr>
            <a:r>
              <a:rPr lang="en-US" sz="2400" dirty="0">
                <a:solidFill>
                  <a:schemeClr val="bg1"/>
                </a:solidFill>
              </a:rPr>
              <a:t>have a devastating lifelong</a:t>
            </a:r>
          </a:p>
          <a:p>
            <a:pPr>
              <a:buNone/>
            </a:pPr>
            <a:r>
              <a:rPr lang="en-US" sz="2400" dirty="0">
                <a:solidFill>
                  <a:schemeClr val="bg1"/>
                </a:solidFill>
              </a:rPr>
              <a:t>Impact. 75% of school dropouts</a:t>
            </a:r>
          </a:p>
          <a:p>
            <a:pPr>
              <a:buNone/>
            </a:pPr>
            <a:r>
              <a:rPr lang="en-US" sz="2400" dirty="0">
                <a:solidFill>
                  <a:schemeClr val="bg1"/>
                </a:solidFill>
              </a:rPr>
              <a:t>report reading problems and at</a:t>
            </a:r>
          </a:p>
          <a:p>
            <a:pPr>
              <a:buNone/>
            </a:pPr>
            <a:r>
              <a:rPr lang="en-US" sz="2400" dirty="0">
                <a:solidFill>
                  <a:schemeClr val="bg1"/>
                </a:solidFill>
              </a:rPr>
              <a:t>least half of adolescents and</a:t>
            </a:r>
          </a:p>
          <a:p>
            <a:pPr>
              <a:buNone/>
            </a:pPr>
            <a:r>
              <a:rPr lang="en-US" sz="2400" dirty="0">
                <a:solidFill>
                  <a:schemeClr val="bg1"/>
                </a:solidFill>
              </a:rPr>
              <a:t>young adults with criminal</a:t>
            </a:r>
          </a:p>
          <a:p>
            <a:pPr>
              <a:buNone/>
            </a:pPr>
            <a:r>
              <a:rPr lang="en-US" sz="2400" dirty="0">
                <a:solidFill>
                  <a:schemeClr val="bg1"/>
                </a:solidFill>
              </a:rPr>
              <a:t>records have reading </a:t>
            </a:r>
          </a:p>
          <a:p>
            <a:pPr>
              <a:buNone/>
            </a:pPr>
            <a:r>
              <a:rPr lang="en-US" sz="2400" dirty="0">
                <a:solidFill>
                  <a:schemeClr val="bg1"/>
                </a:solidFill>
              </a:rPr>
              <a:t>difficulties.</a:t>
            </a:r>
          </a:p>
        </p:txBody>
      </p:sp>
    </p:spTree>
    <p:extLst>
      <p:ext uri="{BB962C8B-B14F-4D97-AF65-F5344CB8AC3E}">
        <p14:creationId xmlns:p14="http://schemas.microsoft.com/office/powerpoint/2010/main" val="889641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0" y="-150921"/>
            <a:ext cx="9144000" cy="6858000"/>
          </a:xfrm>
          <a:prstGeom prst="rect">
            <a:avLst/>
          </a:prstGeom>
        </p:spPr>
      </p:pic>
      <p:sp>
        <p:nvSpPr>
          <p:cNvPr id="6" name="Rectangle 5"/>
          <p:cNvSpPr/>
          <p:nvPr/>
        </p:nvSpPr>
        <p:spPr>
          <a:xfrm>
            <a:off x="125768" y="3232698"/>
            <a:ext cx="3276600" cy="2120537"/>
          </a:xfrm>
          <a:prstGeom prst="rect">
            <a:avLst/>
          </a:prstGeom>
          <a:solidFill>
            <a:srgbClr val="EE7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Century Gothic" panose="020B0502020202020204" pitchFamily="34" charset="0"/>
              </a:rPr>
              <a:t>ONE OF THE </a:t>
            </a:r>
          </a:p>
          <a:p>
            <a:pPr algn="ctr"/>
            <a:r>
              <a:rPr lang="en-US" b="1" dirty="0" smtClean="0">
                <a:solidFill>
                  <a:schemeClr val="tx2"/>
                </a:solidFill>
                <a:latin typeface="Century Gothic" panose="020B0502020202020204" pitchFamily="34" charset="0"/>
              </a:rPr>
              <a:t>BIGGEST PREDICTORS OF</a:t>
            </a:r>
          </a:p>
          <a:p>
            <a:pPr algn="ctr"/>
            <a:r>
              <a:rPr lang="en-US" b="1" dirty="0" smtClean="0">
                <a:latin typeface="Century Gothic" panose="020B0502020202020204" pitchFamily="34" charset="0"/>
              </a:rPr>
              <a:t> A CHILD’S SUCCESS IN SCHOOL</a:t>
            </a:r>
          </a:p>
          <a:p>
            <a:pPr algn="ctr"/>
            <a:r>
              <a:rPr lang="en-US" b="1" dirty="0" smtClean="0">
                <a:solidFill>
                  <a:schemeClr val="tx2"/>
                </a:solidFill>
                <a:latin typeface="Century Gothic" panose="020B0502020202020204" pitchFamily="34" charset="0"/>
              </a:rPr>
              <a:t>IS WHAT HAPPENS </a:t>
            </a:r>
          </a:p>
          <a:p>
            <a:pPr algn="ctr"/>
            <a:r>
              <a:rPr lang="en-US" b="1" dirty="0" smtClean="0">
                <a:solidFill>
                  <a:schemeClr val="tx2"/>
                </a:solidFill>
                <a:latin typeface="Century Gothic" panose="020B0502020202020204" pitchFamily="34" charset="0"/>
              </a:rPr>
              <a:t>AT HOME</a:t>
            </a:r>
            <a:endParaRPr lang="en-US" dirty="0">
              <a:solidFill>
                <a:schemeClr val="tx2"/>
              </a:solidFill>
              <a:latin typeface="Century Gothic" panose="020B0502020202020204" pitchFamily="34" charset="0"/>
            </a:endParaRPr>
          </a:p>
        </p:txBody>
      </p:sp>
      <p:pic>
        <p:nvPicPr>
          <p:cNvPr id="8" name="Picture 13" descr="BrightStart! MRK_RGB"/>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9792" y="254644"/>
            <a:ext cx="3707616" cy="74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077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s-pre-k-pals">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1341</Words>
  <Application>Microsoft Office PowerPoint</Application>
  <PresentationFormat>On-screen Show (4:3)</PresentationFormat>
  <Paragraphs>98</Paragraphs>
  <Slides>11</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Arial Narrow</vt:lpstr>
      <vt:lpstr>Calibri</vt:lpstr>
      <vt:lpstr>Calibri Light</vt:lpstr>
      <vt:lpstr>Century Gothic</vt:lpstr>
      <vt:lpstr>Times New Roman</vt:lpstr>
      <vt:lpstr>Wingdings</vt:lpstr>
      <vt:lpstr>1_Default Design</vt:lpstr>
      <vt:lpstr>Office Theme</vt:lpstr>
      <vt:lpstr>bs-pre-k-pals</vt:lpstr>
      <vt:lpstr>Health Literacy Summit 2017</vt:lpstr>
      <vt:lpstr>PowerPoint Presentation</vt:lpstr>
      <vt:lpstr>PowerPoint Presentation</vt:lpstr>
      <vt:lpstr>PowerPoint Presentation</vt:lpstr>
      <vt:lpstr>PowerPoint Presentation</vt:lpstr>
      <vt:lpstr>PowerPoint Presentation</vt:lpstr>
      <vt:lpstr>Literacy Statistics</vt:lpstr>
      <vt:lpstr>PowerPoint Presentation</vt:lpstr>
      <vt:lpstr>PowerPoint Presentation</vt:lpstr>
      <vt:lpstr>www.readingbrightstart.org</vt:lpstr>
      <vt:lpstr>PowerPoint Presentation</vt:lpstr>
    </vt:vector>
  </TitlesOfParts>
  <Company>Nemours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Robin</dc:creator>
  <cp:lastModifiedBy>Ingram, Kathy</cp:lastModifiedBy>
  <cp:revision>23</cp:revision>
  <dcterms:created xsi:type="dcterms:W3CDTF">2017-01-17T19:05:18Z</dcterms:created>
  <dcterms:modified xsi:type="dcterms:W3CDTF">2017-01-19T19:45:40Z</dcterms:modified>
</cp:coreProperties>
</file>